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385" r:id="rId5"/>
    <p:sldId id="395" r:id="rId6"/>
    <p:sldId id="381" r:id="rId7"/>
    <p:sldId id="387" r:id="rId8"/>
    <p:sldId id="391" r:id="rId9"/>
    <p:sldId id="392" r:id="rId10"/>
    <p:sldId id="393" r:id="rId11"/>
    <p:sldId id="337" r:id="rId12"/>
    <p:sldId id="3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9A"/>
    <a:srgbClr val="7F7F7F"/>
    <a:srgbClr val="404040"/>
    <a:srgbClr val="262626"/>
    <a:srgbClr val="03539E"/>
    <a:srgbClr val="D9D9D9"/>
    <a:srgbClr val="FF0000"/>
    <a:srgbClr val="FCC100"/>
    <a:srgbClr val="59595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BD78F-C5C0-938E-06D5-2997599F6DD6}" v="19" dt="2025-04-05T04:30:3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86369" autoAdjust="0"/>
  </p:normalViewPr>
  <p:slideViewPr>
    <p:cSldViewPr snapToGrid="0">
      <p:cViewPr varScale="1">
        <p:scale>
          <a:sx n="98" d="100"/>
          <a:sy n="98" d="100"/>
        </p:scale>
        <p:origin x="594" y="90"/>
      </p:cViewPr>
      <p:guideLst>
        <p:guide orient="horz" pos="2160"/>
        <p:guide pos="3840"/>
      </p:guideLst>
    </p:cSldViewPr>
  </p:slideViewPr>
  <p:outlineViewPr>
    <p:cViewPr>
      <p:scale>
        <a:sx n="33" d="100"/>
        <a:sy n="33" d="100"/>
      </p:scale>
      <p:origin x="0" y="-7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3382E-39D2-214A-BD32-6A88F16428CB}"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B40E1-6B58-6542-B459-683BEC69D23B}" type="slidenum">
              <a:rPr lang="en-US" smtClean="0"/>
              <a:t>‹#›</a:t>
            </a:fld>
            <a:endParaRPr lang="en-US"/>
          </a:p>
        </p:txBody>
      </p:sp>
    </p:spTree>
    <p:extLst>
      <p:ext uri="{BB962C8B-B14F-4D97-AF65-F5344CB8AC3E}">
        <p14:creationId xmlns:p14="http://schemas.microsoft.com/office/powerpoint/2010/main" val="200691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2E2F-0A52-F8D2-7632-D5B6B89B3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F145D-D7ED-6086-5405-C5EC189E9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0AB7E-6A43-A551-9FA8-E181169AAF61}"/>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5847E3BF-DB38-E0CE-36FC-37DDADEE7270}"/>
              </a:ext>
            </a:extLst>
          </p:cNvPr>
          <p:cNvSpPr>
            <a:spLocks noGrp="1"/>
          </p:cNvSpPr>
          <p:nvPr>
            <p:ph type="sldNum" sz="quarter" idx="5"/>
          </p:nvPr>
        </p:nvSpPr>
        <p:spPr/>
        <p:txBody>
          <a:bodyPr/>
          <a:lstStyle/>
          <a:p>
            <a:fld id="{716B40E1-6B58-6542-B459-683BEC69D23B}" type="slidenum">
              <a:rPr lang="en-US" smtClean="0"/>
              <a:t>2</a:t>
            </a:fld>
            <a:endParaRPr lang="en-US"/>
          </a:p>
        </p:txBody>
      </p:sp>
    </p:spTree>
    <p:extLst>
      <p:ext uri="{BB962C8B-B14F-4D97-AF65-F5344CB8AC3E}">
        <p14:creationId xmlns:p14="http://schemas.microsoft.com/office/powerpoint/2010/main" val="73540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introduction slide</a:t>
            </a:r>
          </a:p>
        </p:txBody>
      </p:sp>
      <p:sp>
        <p:nvSpPr>
          <p:cNvPr id="4" name="Slide Number Placeholder 3"/>
          <p:cNvSpPr>
            <a:spLocks noGrp="1"/>
          </p:cNvSpPr>
          <p:nvPr>
            <p:ph type="sldNum" sz="quarter" idx="5"/>
          </p:nvPr>
        </p:nvSpPr>
        <p:spPr/>
        <p:txBody>
          <a:bodyPr/>
          <a:lstStyle/>
          <a:p>
            <a:fld id="{716B40E1-6B58-6542-B459-683BEC69D23B}" type="slidenum">
              <a:rPr lang="en-US" smtClean="0"/>
              <a:t>3</a:t>
            </a:fld>
            <a:endParaRPr lang="en-US"/>
          </a:p>
        </p:txBody>
      </p:sp>
    </p:spTree>
    <p:extLst>
      <p:ext uri="{BB962C8B-B14F-4D97-AF65-F5344CB8AC3E}">
        <p14:creationId xmlns:p14="http://schemas.microsoft.com/office/powerpoint/2010/main" val="351716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4</a:t>
            </a:fld>
            <a:endParaRPr lang="en-US"/>
          </a:p>
        </p:txBody>
      </p:sp>
    </p:spTree>
    <p:extLst>
      <p:ext uri="{BB962C8B-B14F-4D97-AF65-F5344CB8AC3E}">
        <p14:creationId xmlns:p14="http://schemas.microsoft.com/office/powerpoint/2010/main" val="311575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16A08-186A-B9A1-08CE-BA9681B88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8A40B-6099-3DE3-EDEC-4C9FB6CD5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6132A-FFAE-8D26-643D-6024D6FB8D00}"/>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232DE61C-9328-935B-95D5-A14A0B5F1264}"/>
              </a:ext>
            </a:extLst>
          </p:cNvPr>
          <p:cNvSpPr>
            <a:spLocks noGrp="1"/>
          </p:cNvSpPr>
          <p:nvPr>
            <p:ph type="sldNum" sz="quarter" idx="5"/>
          </p:nvPr>
        </p:nvSpPr>
        <p:spPr/>
        <p:txBody>
          <a:bodyPr/>
          <a:lstStyle/>
          <a:p>
            <a:fld id="{716B40E1-6B58-6542-B459-683BEC69D23B}" type="slidenum">
              <a:rPr lang="en-US" smtClean="0"/>
              <a:t>5</a:t>
            </a:fld>
            <a:endParaRPr lang="en-US"/>
          </a:p>
        </p:txBody>
      </p:sp>
    </p:spTree>
    <p:extLst>
      <p:ext uri="{BB962C8B-B14F-4D97-AF65-F5344CB8AC3E}">
        <p14:creationId xmlns:p14="http://schemas.microsoft.com/office/powerpoint/2010/main" val="286697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AC8B-CBB1-68F7-F785-CD36F4D39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3BF5F-51F3-90B0-CEF7-AE61597FD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12CDB-DC9A-8F91-B1DA-31FD59F2AC44}"/>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9852599E-33A9-8590-F80B-2F118FC501DA}"/>
              </a:ext>
            </a:extLst>
          </p:cNvPr>
          <p:cNvSpPr>
            <a:spLocks noGrp="1"/>
          </p:cNvSpPr>
          <p:nvPr>
            <p:ph type="sldNum" sz="quarter" idx="5"/>
          </p:nvPr>
        </p:nvSpPr>
        <p:spPr/>
        <p:txBody>
          <a:bodyPr/>
          <a:lstStyle/>
          <a:p>
            <a:fld id="{716B40E1-6B58-6542-B459-683BEC69D23B}" type="slidenum">
              <a:rPr lang="en-US" smtClean="0"/>
              <a:t>6</a:t>
            </a:fld>
            <a:endParaRPr lang="en-US"/>
          </a:p>
        </p:txBody>
      </p:sp>
    </p:spTree>
    <p:extLst>
      <p:ext uri="{BB962C8B-B14F-4D97-AF65-F5344CB8AC3E}">
        <p14:creationId xmlns:p14="http://schemas.microsoft.com/office/powerpoint/2010/main" val="362748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F92E-1E1A-F66B-C7B4-C9888889E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3C854-576E-EC90-A711-A41C18009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45DFD-29FD-0393-4907-E26E283D7518}"/>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040CF590-1CF8-8115-07F8-6843E62209E7}"/>
              </a:ext>
            </a:extLst>
          </p:cNvPr>
          <p:cNvSpPr>
            <a:spLocks noGrp="1"/>
          </p:cNvSpPr>
          <p:nvPr>
            <p:ph type="sldNum" sz="quarter" idx="5"/>
          </p:nvPr>
        </p:nvSpPr>
        <p:spPr/>
        <p:txBody>
          <a:bodyPr/>
          <a:lstStyle/>
          <a:p>
            <a:fld id="{716B40E1-6B58-6542-B459-683BEC69D23B}" type="slidenum">
              <a:rPr lang="en-US" smtClean="0"/>
              <a:t>7</a:t>
            </a:fld>
            <a:endParaRPr lang="en-US"/>
          </a:p>
        </p:txBody>
      </p:sp>
    </p:spTree>
    <p:extLst>
      <p:ext uri="{BB962C8B-B14F-4D97-AF65-F5344CB8AC3E}">
        <p14:creationId xmlns:p14="http://schemas.microsoft.com/office/powerpoint/2010/main" val="277809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8</a:t>
            </a:fld>
            <a:endParaRPr lang="en-US"/>
          </a:p>
        </p:txBody>
      </p:sp>
    </p:spTree>
    <p:extLst>
      <p:ext uri="{BB962C8B-B14F-4D97-AF65-F5344CB8AC3E}">
        <p14:creationId xmlns:p14="http://schemas.microsoft.com/office/powerpoint/2010/main" val="324295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0D1D3-D5FC-867B-4CC6-96A82DFB3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C6B8B-C09E-1CFC-6444-882FC4962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98C76-A444-908A-A898-9DAC8D6197BB}"/>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D3340065-7E04-69CF-FA8F-39505B278FAC}"/>
              </a:ext>
            </a:extLst>
          </p:cNvPr>
          <p:cNvSpPr>
            <a:spLocks noGrp="1"/>
          </p:cNvSpPr>
          <p:nvPr>
            <p:ph type="sldNum" sz="quarter" idx="5"/>
          </p:nvPr>
        </p:nvSpPr>
        <p:spPr/>
        <p:txBody>
          <a:bodyPr/>
          <a:lstStyle/>
          <a:p>
            <a:fld id="{716B40E1-6B58-6542-B459-683BEC69D23B}" type="slidenum">
              <a:rPr lang="en-US" smtClean="0"/>
              <a:t>9</a:t>
            </a:fld>
            <a:endParaRPr lang="en-US"/>
          </a:p>
        </p:txBody>
      </p:sp>
    </p:spTree>
    <p:extLst>
      <p:ext uri="{BB962C8B-B14F-4D97-AF65-F5344CB8AC3E}">
        <p14:creationId xmlns:p14="http://schemas.microsoft.com/office/powerpoint/2010/main" val="291501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Slide">
    <p:bg>
      <p:bgPr>
        <a:solidFill>
          <a:srgbClr val="00509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rgbClr val="005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1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Grid Block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mbry-Riddle wordmark">
            <a:extLst>
              <a:ext uri="{FF2B5EF4-FFF2-40B4-BE49-F238E27FC236}">
                <a16:creationId xmlns:a16="http://schemas.microsoft.com/office/drawing/2014/main" id="{093343DA-253A-5240-AC7D-1B8C7493CDEC}"/>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10" name="Picture Placeholder 6">
            <a:extLst>
              <a:ext uri="{FF2B5EF4-FFF2-40B4-BE49-F238E27FC236}">
                <a16:creationId xmlns:a16="http://schemas.microsoft.com/office/drawing/2014/main" id="{C6F01912-8A2F-3D4C-B185-CB877EFEA24F}"/>
              </a:ext>
            </a:extLst>
          </p:cNvPr>
          <p:cNvSpPr>
            <a:spLocks noGrp="1"/>
          </p:cNvSpPr>
          <p:nvPr>
            <p:ph type="pic" sz="quarter" idx="19"/>
          </p:nvPr>
        </p:nvSpPr>
        <p:spPr>
          <a:xfrm>
            <a:off x="732454" y="1096832"/>
            <a:ext cx="2532270" cy="2534279"/>
          </a:xfrm>
        </p:spPr>
        <p:txBody>
          <a:bodyPr rtlCol="0">
            <a:normAutofit/>
          </a:bodyPr>
          <a:lstStyle/>
          <a:p>
            <a:pPr lvl="0"/>
            <a:endParaRPr lang="id-ID" noProof="0"/>
          </a:p>
        </p:txBody>
      </p:sp>
      <p:sp>
        <p:nvSpPr>
          <p:cNvPr id="29" name="Rectangle 28">
            <a:extLst>
              <a:ext uri="{FF2B5EF4-FFF2-40B4-BE49-F238E27FC236}">
                <a16:creationId xmlns:a16="http://schemas.microsoft.com/office/drawing/2014/main" id="{149DF6E0-B234-7F41-BF47-8693198B5928}"/>
              </a:ext>
              <a:ext uri="{C183D7F6-B498-43B3-948B-1728B52AA6E4}">
                <adec:decorative xmlns:adec="http://schemas.microsoft.com/office/drawing/2017/decorative" val="1"/>
              </a:ext>
            </a:extLst>
          </p:cNvPr>
          <p:cNvSpPr/>
          <p:nvPr userDrawn="1"/>
        </p:nvSpPr>
        <p:spPr>
          <a:xfrm>
            <a:off x="3467924" y="1096831"/>
            <a:ext cx="2532270" cy="2534279"/>
          </a:xfrm>
          <a:prstGeom prst="rect">
            <a:avLst/>
          </a:prstGeom>
          <a:solidFill>
            <a:srgbClr val="FCC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24" name="Picture Placeholder 6">
            <a:extLst>
              <a:ext uri="{FF2B5EF4-FFF2-40B4-BE49-F238E27FC236}">
                <a16:creationId xmlns:a16="http://schemas.microsoft.com/office/drawing/2014/main" id="{DEB0ADEB-C167-3146-9A39-32EA9FBC3228}"/>
              </a:ext>
            </a:extLst>
          </p:cNvPr>
          <p:cNvSpPr>
            <a:spLocks noGrp="1"/>
          </p:cNvSpPr>
          <p:nvPr>
            <p:ph type="pic" sz="quarter" idx="23"/>
          </p:nvPr>
        </p:nvSpPr>
        <p:spPr>
          <a:xfrm>
            <a:off x="6211979" y="1096832"/>
            <a:ext cx="2532270" cy="2534279"/>
          </a:xfrm>
        </p:spPr>
        <p:txBody>
          <a:bodyPr rtlCol="0">
            <a:normAutofit/>
          </a:bodyPr>
          <a:lstStyle/>
          <a:p>
            <a:pPr lvl="0"/>
            <a:endParaRPr lang="id-ID" noProof="0"/>
          </a:p>
        </p:txBody>
      </p:sp>
      <p:sp>
        <p:nvSpPr>
          <p:cNvPr id="25" name="Picture Placeholder 6">
            <a:extLst>
              <a:ext uri="{FF2B5EF4-FFF2-40B4-BE49-F238E27FC236}">
                <a16:creationId xmlns:a16="http://schemas.microsoft.com/office/drawing/2014/main" id="{9D8CFFDA-3410-724F-904A-AE70C9D0DACD}"/>
              </a:ext>
            </a:extLst>
          </p:cNvPr>
          <p:cNvSpPr>
            <a:spLocks noGrp="1"/>
          </p:cNvSpPr>
          <p:nvPr>
            <p:ph type="pic" sz="quarter" idx="24"/>
          </p:nvPr>
        </p:nvSpPr>
        <p:spPr>
          <a:xfrm>
            <a:off x="8947449" y="1096832"/>
            <a:ext cx="2532270" cy="2534279"/>
          </a:xfrm>
        </p:spPr>
        <p:txBody>
          <a:bodyPr rtlCol="0">
            <a:normAutofit/>
          </a:bodyPr>
          <a:lstStyle/>
          <a:p>
            <a:pPr lvl="0"/>
            <a:endParaRPr lang="id-ID" noProof="0"/>
          </a:p>
        </p:txBody>
      </p:sp>
      <p:sp>
        <p:nvSpPr>
          <p:cNvPr id="31" name="Rectangle 30">
            <a:extLst>
              <a:ext uri="{FF2B5EF4-FFF2-40B4-BE49-F238E27FC236}">
                <a16:creationId xmlns:a16="http://schemas.microsoft.com/office/drawing/2014/main" id="{1E6D4BC0-1008-3D42-8901-29757DC16773}"/>
              </a:ext>
              <a:ext uri="{C183D7F6-B498-43B3-948B-1728B52AA6E4}">
                <adec:decorative xmlns:adec="http://schemas.microsoft.com/office/drawing/2017/decorative" val="1"/>
              </a:ext>
            </a:extLst>
          </p:cNvPr>
          <p:cNvSpPr/>
          <p:nvPr userDrawn="1"/>
        </p:nvSpPr>
        <p:spPr>
          <a:xfrm>
            <a:off x="732454" y="3847867"/>
            <a:ext cx="2532270" cy="25342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6"/>
            <a:ext cx="2532270" cy="2534279"/>
          </a:xfrm>
        </p:spPr>
        <p:txBody>
          <a:bodyPr rtlCol="0">
            <a:normAutofit/>
          </a:bodyPr>
          <a:lstStyle/>
          <a:p>
            <a:pPr lvl="0"/>
            <a:endParaRPr lang="id-ID" noProof="0"/>
          </a:p>
        </p:txBody>
      </p:sp>
      <p:sp>
        <p:nvSpPr>
          <p:cNvPr id="20" name="Picture Placeholder 6">
            <a:extLst>
              <a:ext uri="{FF2B5EF4-FFF2-40B4-BE49-F238E27FC236}">
                <a16:creationId xmlns:a16="http://schemas.microsoft.com/office/drawing/2014/main" id="{8572892F-1839-064E-A139-0CEA16D8D66B}"/>
              </a:ext>
            </a:extLst>
          </p:cNvPr>
          <p:cNvSpPr>
            <a:spLocks noGrp="1"/>
          </p:cNvSpPr>
          <p:nvPr>
            <p:ph type="pic" sz="quarter" idx="21"/>
          </p:nvPr>
        </p:nvSpPr>
        <p:spPr>
          <a:xfrm>
            <a:off x="6211979" y="3848826"/>
            <a:ext cx="2532270" cy="2534279"/>
          </a:xfrm>
        </p:spPr>
        <p:txBody>
          <a:bodyPr rtlCol="0">
            <a:normAutofit/>
          </a:bodyPr>
          <a:lstStyle/>
          <a:p>
            <a:pPr lvl="0"/>
            <a:endParaRPr lang="id-ID" noProof="0"/>
          </a:p>
        </p:txBody>
      </p:sp>
      <p:sp>
        <p:nvSpPr>
          <p:cNvPr id="28" name="Rectangle 27">
            <a:extLst>
              <a:ext uri="{FF2B5EF4-FFF2-40B4-BE49-F238E27FC236}">
                <a16:creationId xmlns:a16="http://schemas.microsoft.com/office/drawing/2014/main" id="{B290F46A-CA4A-9645-92EF-4A3C9518FFBB}"/>
              </a:ext>
              <a:ext uri="{C183D7F6-B498-43B3-948B-1728B52AA6E4}">
                <adec:decorative xmlns:adec="http://schemas.microsoft.com/office/drawing/2017/decorative" val="1"/>
              </a:ext>
            </a:extLst>
          </p:cNvPr>
          <p:cNvSpPr/>
          <p:nvPr userDrawn="1"/>
        </p:nvSpPr>
        <p:spPr>
          <a:xfrm>
            <a:off x="8947450" y="3847867"/>
            <a:ext cx="2553612" cy="2535238"/>
          </a:xfrm>
          <a:prstGeom prst="rect">
            <a:avLst/>
          </a:prstGeom>
          <a:solidFill>
            <a:srgbClr val="0050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33172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ide Photo Top">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2000" cy="3298369"/>
          </a:xfrm>
        </p:spPr>
        <p:txBody>
          <a:bodyPr rtlCol="0">
            <a:normAutofit/>
          </a:bodyPr>
          <a:lstStyle/>
          <a:p>
            <a:pPr lvl="0"/>
            <a:endParaRPr lang="id-ID" noProof="0"/>
          </a:p>
        </p:txBody>
      </p:sp>
      <p:sp>
        <p:nvSpPr>
          <p:cNvPr id="5" name="Rectangle 4">
            <a:extLst>
              <a:ext uri="{FF2B5EF4-FFF2-40B4-BE49-F238E27FC236}">
                <a16:creationId xmlns:a16="http://schemas.microsoft.com/office/drawing/2014/main" id="{E5B4E21C-D8F7-1744-86C3-3A232A5D7CF9}"/>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 Blue Overla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EFEF6E-DFBA-9E4C-94AE-F73781D3D919}"/>
              </a:ext>
              <a:ext uri="{C183D7F6-B498-43B3-948B-1728B52AA6E4}">
                <adec:decorative xmlns:adec="http://schemas.microsoft.com/office/drawing/2017/decorative" val="1"/>
              </a:ext>
            </a:extLst>
          </p:cNvPr>
          <p:cNvSpPr/>
          <p:nvPr userDrawn="1"/>
        </p:nvSpPr>
        <p:spPr>
          <a:xfrm>
            <a:off x="1" y="130632"/>
            <a:ext cx="12191999" cy="6727368"/>
          </a:xfrm>
          <a:prstGeom prst="rect">
            <a:avLst/>
          </a:prstGeom>
          <a:solidFill>
            <a:srgbClr val="00509A">
              <a:alpha val="8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0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5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r and Eag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20433-1BF1-DD46-86BC-2B9E6B0DF80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bry-Riddle wordmark.">
            <a:extLst>
              <a:ext uri="{FF2B5EF4-FFF2-40B4-BE49-F238E27FC236}">
                <a16:creationId xmlns:a16="http://schemas.microsoft.com/office/drawing/2014/main" id="{D5C2ECB1-A06C-5C4F-BDAC-D3DA513A00D7}"/>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10017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2"/>
            <a:ext cx="6096000" cy="6727368"/>
          </a:xfrm>
        </p:spPr>
        <p:txBody>
          <a:bodyPr rtlCol="0">
            <a:normAutofit/>
          </a:bodyPr>
          <a:lstStyle/>
          <a:p>
            <a:pPr lvl="0"/>
            <a:endParaRPr lang="id-ID" noProof="0"/>
          </a:p>
        </p:txBody>
      </p:sp>
      <p:sp>
        <p:nvSpPr>
          <p:cNvPr id="10" name="Rectangle 9">
            <a:extLst>
              <a:ext uri="{FF2B5EF4-FFF2-40B4-BE49-F238E27FC236}">
                <a16:creationId xmlns:a16="http://schemas.microsoft.com/office/drawing/2014/main" id="{69ED6C0D-EBDB-8048-8A42-C8B750D3AE2E}"/>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ry-Riddle wordmark.">
            <a:extLst>
              <a:ext uri="{FF2B5EF4-FFF2-40B4-BE49-F238E27FC236}">
                <a16:creationId xmlns:a16="http://schemas.microsoft.com/office/drawing/2014/main" id="{41909F1C-71CB-D24C-AAC9-99E098F8C41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30109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130632"/>
            <a:ext cx="6096000"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F3DD172-42CC-124A-9EAD-DBF3A73E0068}"/>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bry-Riddle wordmark">
            <a:extLst>
              <a:ext uri="{FF2B5EF4-FFF2-40B4-BE49-F238E27FC236}">
                <a16:creationId xmlns:a16="http://schemas.microsoft.com/office/drawing/2014/main" id="{1E80EC0A-110A-E24C-8252-9E6BDE8B2BC7}"/>
              </a:ext>
            </a:extLst>
          </p:cNvPr>
          <p:cNvPicPr>
            <a:picLocks noChangeAspect="1"/>
          </p:cNvPicPr>
          <p:nvPr userDrawn="1"/>
        </p:nvPicPr>
        <p:blipFill>
          <a:blip r:embed="rId2"/>
          <a:stretch>
            <a:fillRect/>
          </a:stretch>
        </p:blipFill>
        <p:spPr>
          <a:xfrm>
            <a:off x="252763" y="332678"/>
            <a:ext cx="1828800" cy="304800"/>
          </a:xfrm>
          <a:prstGeom prst="rect">
            <a:avLst/>
          </a:prstGeom>
        </p:spPr>
      </p:pic>
    </p:spTree>
    <p:extLst>
      <p:ext uri="{BB962C8B-B14F-4D97-AF65-F5344CB8AC3E}">
        <p14:creationId xmlns:p14="http://schemas.microsoft.com/office/powerpoint/2010/main" val="102910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otto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7C24F-5714-9146-B66B-2C051B258AAD}"/>
              </a:ext>
              <a:ext uri="{C183D7F6-B498-43B3-948B-1728B52AA6E4}">
                <adec:decorative xmlns:adec="http://schemas.microsoft.com/office/drawing/2017/decorative" val="1"/>
              </a:ext>
            </a:extLst>
          </p:cNvPr>
          <p:cNvSpPr/>
          <p:nvPr userDrawn="1"/>
        </p:nvSpPr>
        <p:spPr>
          <a:xfrm>
            <a:off x="4155" y="2416629"/>
            <a:ext cx="12187845" cy="444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33695F-4D59-104F-9559-894258EB798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mbry-Riddle wordmark">
            <a:extLst>
              <a:ext uri="{FF2B5EF4-FFF2-40B4-BE49-F238E27FC236}">
                <a16:creationId xmlns:a16="http://schemas.microsoft.com/office/drawing/2014/main" id="{59E19346-CE04-0C4F-9903-979A2D6E7878}"/>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21602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rid 2">
    <p:spTree>
      <p:nvGrpSpPr>
        <p:cNvPr id="1" name=""/>
        <p:cNvGrpSpPr/>
        <p:nvPr/>
      </p:nvGrpSpPr>
      <p:grpSpPr>
        <a:xfrm>
          <a:off x="0" y="0"/>
          <a:ext cx="0" cy="0"/>
          <a:chOff x="0" y="0"/>
          <a:chExt cx="0" cy="0"/>
        </a:xfrm>
      </p:grpSpPr>
      <p:sp>
        <p:nvSpPr>
          <p:cNvPr id="12" name="Picture Placeholder 6"/>
          <p:cNvSpPr>
            <a:spLocks noGrp="1"/>
          </p:cNvSpPr>
          <p:nvPr>
            <p:ph type="pic" sz="quarter" idx="16"/>
          </p:nvPr>
        </p:nvSpPr>
        <p:spPr>
          <a:xfrm>
            <a:off x="6211979" y="1096831"/>
            <a:ext cx="5267740" cy="5286273"/>
          </a:xfrm>
        </p:spPr>
        <p:txBody>
          <a:bodyPr rtlCol="0">
            <a:normAutofit/>
          </a:bodyPr>
          <a:lstStyle/>
          <a:p>
            <a:pPr lvl="0"/>
            <a:endParaRPr lang="id-ID" noProof="0"/>
          </a:p>
        </p:txBody>
      </p:sp>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BFE76E5C-EF04-924F-B550-7B13EDC8D90F}"/>
              </a:ext>
            </a:extLst>
          </p:cNvPr>
          <p:cNvSpPr>
            <a:spLocks noGrp="1"/>
          </p:cNvSpPr>
          <p:nvPr>
            <p:ph type="pic" sz="quarter" idx="17"/>
          </p:nvPr>
        </p:nvSpPr>
        <p:spPr>
          <a:xfrm>
            <a:off x="732454" y="1096831"/>
            <a:ext cx="5267740" cy="5286273"/>
          </a:xfrm>
        </p:spPr>
        <p:txBody>
          <a:bodyPr rtlCol="0">
            <a:normAutofit/>
          </a:bodyPr>
          <a:lstStyle/>
          <a:p>
            <a:pPr lvl="0"/>
            <a:endParaRPr lang="id-ID" noProof="0"/>
          </a:p>
        </p:txBody>
      </p:sp>
      <p:pic>
        <p:nvPicPr>
          <p:cNvPr id="6" name="Picture 5" descr="Embry-Riddle wordmark.">
            <a:extLst>
              <a:ext uri="{FF2B5EF4-FFF2-40B4-BE49-F238E27FC236}">
                <a16:creationId xmlns:a16="http://schemas.microsoft.com/office/drawing/2014/main" id="{8FF38597-57EC-F849-BDEE-27EE30A0BD7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7096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Grid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mbry-Riddle wordmark">
            <a:extLst>
              <a:ext uri="{FF2B5EF4-FFF2-40B4-BE49-F238E27FC236}">
                <a16:creationId xmlns:a16="http://schemas.microsoft.com/office/drawing/2014/main" id="{DC902EFC-D42D-5D4C-8A23-40A659BF4909}"/>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23" name="Picture Placeholder 6">
            <a:extLst>
              <a:ext uri="{FF2B5EF4-FFF2-40B4-BE49-F238E27FC236}">
                <a16:creationId xmlns:a16="http://schemas.microsoft.com/office/drawing/2014/main" id="{F0FC16EF-E998-554F-A565-990A0930E11E}"/>
              </a:ext>
            </a:extLst>
          </p:cNvPr>
          <p:cNvSpPr>
            <a:spLocks noGrp="1"/>
          </p:cNvSpPr>
          <p:nvPr>
            <p:ph type="pic" sz="quarter" idx="18"/>
          </p:nvPr>
        </p:nvSpPr>
        <p:spPr>
          <a:xfrm>
            <a:off x="732454" y="1096831"/>
            <a:ext cx="5267740" cy="2534279"/>
          </a:xfrm>
        </p:spPr>
        <p:txBody>
          <a:bodyPr rtlCol="0">
            <a:normAutofit/>
          </a:bodyPr>
          <a:lstStyle/>
          <a:p>
            <a:pPr lvl="0"/>
            <a:endParaRPr lang="id-ID" noProof="0"/>
          </a:p>
        </p:txBody>
      </p:sp>
      <p:sp>
        <p:nvSpPr>
          <p:cNvPr id="17" name="Picture Placeholder 6">
            <a:extLst>
              <a:ext uri="{FF2B5EF4-FFF2-40B4-BE49-F238E27FC236}">
                <a16:creationId xmlns:a16="http://schemas.microsoft.com/office/drawing/2014/main" id="{4D8B2EE7-F678-644E-9B74-ED8D8C4BC12B}"/>
              </a:ext>
            </a:extLst>
          </p:cNvPr>
          <p:cNvSpPr>
            <a:spLocks noGrp="1"/>
          </p:cNvSpPr>
          <p:nvPr>
            <p:ph type="pic" sz="quarter" idx="13"/>
          </p:nvPr>
        </p:nvSpPr>
        <p:spPr>
          <a:xfrm>
            <a:off x="732454" y="3848825"/>
            <a:ext cx="2532270" cy="2534279"/>
          </a:xfrm>
        </p:spPr>
        <p:txBody>
          <a:bodyPr rtlCol="0">
            <a:normAutofit/>
          </a:bodyPr>
          <a:lstStyle/>
          <a:p>
            <a:pPr lvl="0"/>
            <a:endParaRPr lang="id-ID" noProof="0"/>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5"/>
            <a:ext cx="2532270" cy="2534279"/>
          </a:xfrm>
        </p:spPr>
        <p:txBody>
          <a:bodyPr rtlCol="0">
            <a:normAutofit/>
          </a:bodyPr>
          <a:lstStyle/>
          <a:p>
            <a:pPr lvl="0"/>
            <a:endParaRPr lang="id-ID" noProof="0"/>
          </a:p>
        </p:txBody>
      </p:sp>
      <p:sp>
        <p:nvSpPr>
          <p:cNvPr id="22" name="Picture Placeholder 6">
            <a:extLst>
              <a:ext uri="{FF2B5EF4-FFF2-40B4-BE49-F238E27FC236}">
                <a16:creationId xmlns:a16="http://schemas.microsoft.com/office/drawing/2014/main" id="{0FD87CB3-7E5E-DF4B-BF7D-C87531280D84}"/>
              </a:ext>
            </a:extLst>
          </p:cNvPr>
          <p:cNvSpPr>
            <a:spLocks noGrp="1"/>
          </p:cNvSpPr>
          <p:nvPr>
            <p:ph type="pic" sz="quarter" idx="17"/>
          </p:nvPr>
        </p:nvSpPr>
        <p:spPr>
          <a:xfrm>
            <a:off x="6211979" y="1096831"/>
            <a:ext cx="5267740" cy="5286273"/>
          </a:xfrm>
        </p:spPr>
        <p:txBody>
          <a:bodyPr rtlCol="0">
            <a:normAutofit/>
          </a:bodyPr>
          <a:lstStyle/>
          <a:p>
            <a:pPr lvl="0"/>
            <a:endParaRPr lang="id-ID" noProof="0"/>
          </a:p>
        </p:txBody>
      </p:sp>
    </p:spTree>
    <p:extLst>
      <p:ext uri="{BB962C8B-B14F-4D97-AF65-F5344CB8AC3E}">
        <p14:creationId xmlns:p14="http://schemas.microsoft.com/office/powerpoint/2010/main" val="31524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FD283-F7F1-EA40-B1FF-779E5473A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128E710-1888-764D-8865-43CB26551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D68175-0C34-424F-AC9D-533EC2981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ABA0A19-D344-0341-ADFD-57A3E377ED21}" type="datetimeFigureOut">
              <a:rPr lang="en-US" smtClean="0"/>
              <a:pPr/>
              <a:t>4/4/2025</a:t>
            </a:fld>
            <a:endParaRPr lang="en-US" dirty="0"/>
          </a:p>
        </p:txBody>
      </p:sp>
      <p:sp>
        <p:nvSpPr>
          <p:cNvPr id="5" name="Footer Placeholder 4">
            <a:extLst>
              <a:ext uri="{FF2B5EF4-FFF2-40B4-BE49-F238E27FC236}">
                <a16:creationId xmlns:a16="http://schemas.microsoft.com/office/drawing/2014/main" id="{1E70FBAB-E6EE-3847-8E5C-70BB30378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60CAD7B-BBB4-074D-8042-366791D90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E4FE07-E262-8340-BC14-9BBFD105B2FB}" type="slidenum">
              <a:rPr lang="en-US" smtClean="0"/>
              <a:pPr/>
              <a:t>‹#›</a:t>
            </a:fld>
            <a:endParaRPr lang="en-US"/>
          </a:p>
        </p:txBody>
      </p:sp>
    </p:spTree>
    <p:extLst>
      <p:ext uri="{BB962C8B-B14F-4D97-AF65-F5344CB8AC3E}">
        <p14:creationId xmlns:p14="http://schemas.microsoft.com/office/powerpoint/2010/main" val="405690480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70" r:id="rId3"/>
    <p:sldLayoutId id="2147483649" r:id="rId4"/>
    <p:sldLayoutId id="2147483661" r:id="rId5"/>
    <p:sldLayoutId id="2147483662" r:id="rId6"/>
    <p:sldLayoutId id="2147483667" r:id="rId7"/>
    <p:sldLayoutId id="2147483671" r:id="rId8"/>
    <p:sldLayoutId id="2147483669" r:id="rId9"/>
    <p:sldLayoutId id="2147483672" r:id="rId10"/>
    <p:sldLayoutId id="2147483664" r:id="rId11"/>
    <p:sldLayoutId id="2147483665" r:id="rId12"/>
    <p:sldLayoutId id="2147483655" r:id="rId13"/>
  </p:sldLayoutIdLst>
  <p:txStyles>
    <p:title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pubs.aip.org/aip/rsi/article/88/7/073901/990210/A-high-throughput-instrument-to-measure-mechanic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56C26-3BA9-714F-8BDF-76FE507DEF70}"/>
              </a:ext>
            </a:extLst>
          </p:cNvPr>
          <p:cNvSpPr txBox="1"/>
          <p:nvPr/>
        </p:nvSpPr>
        <p:spPr>
          <a:xfrm>
            <a:off x="2299981" y="1783816"/>
            <a:ext cx="7592037" cy="261586"/>
          </a:xfrm>
          <a:prstGeom prst="rect">
            <a:avLst/>
          </a:prstGeom>
        </p:spPr>
        <p:txBody>
          <a:bodyPr wrap="square" lIns="91416" tIns="45708" rIns="91416" bIns="45708" rtlCol="0" anchor="t">
            <a:spAutoFit/>
          </a:bodyPr>
          <a:lstStyle/>
          <a:p>
            <a:pPr algn="ctr">
              <a:tabLst>
                <a:tab pos="3590925" algn="l"/>
              </a:tabLst>
            </a:pPr>
            <a:r>
              <a:rPr lang="en-US" sz="1100" b="1" spc="600" dirty="0">
                <a:solidFill>
                  <a:schemeClr val="bg1">
                    <a:lumMod val="85000"/>
                  </a:schemeClr>
                </a:solidFill>
                <a:latin typeface="Arial"/>
                <a:ea typeface="Roboto"/>
                <a:cs typeface="Arial"/>
              </a:rPr>
              <a:t>Department of Physics and Astronomy </a:t>
            </a:r>
            <a:endParaRPr lang="en-US" sz="1100" b="1" spc="600" dirty="0">
              <a:solidFill>
                <a:schemeClr val="bg1">
                  <a:lumMod val="85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5" name="Title 4">
            <a:extLst>
              <a:ext uri="{FF2B5EF4-FFF2-40B4-BE49-F238E27FC236}">
                <a16:creationId xmlns:a16="http://schemas.microsoft.com/office/drawing/2014/main" id="{BF4181BB-12C5-344A-B7F3-8149BB1F132D}"/>
              </a:ext>
            </a:extLst>
          </p:cNvPr>
          <p:cNvSpPr txBox="1">
            <a:spLocks noGrp="1"/>
          </p:cNvSpPr>
          <p:nvPr>
            <p:ph type="title" idx="4294967295"/>
          </p:nvPr>
        </p:nvSpPr>
        <p:spPr>
          <a:xfrm>
            <a:off x="1919481" y="2043111"/>
            <a:ext cx="8342651" cy="954083"/>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800" b="1" spc="300" dirty="0" err="1">
                <a:solidFill>
                  <a:schemeClr val="bg1"/>
                </a:solidFill>
                <a:latin typeface="Arial"/>
                <a:ea typeface="Roboto"/>
                <a:cs typeface="Arial"/>
              </a:rPr>
              <a:t>GeNS</a:t>
            </a:r>
            <a:r>
              <a:rPr lang="en-US" sz="2800" b="1" spc="300" dirty="0">
                <a:solidFill>
                  <a:schemeClr val="bg1"/>
                </a:solidFill>
                <a:latin typeface="Arial"/>
                <a:ea typeface="Roboto"/>
                <a:cs typeface="Arial"/>
              </a:rPr>
              <a:t> Mechanical Loss Measurment as a Function of Sample Balance Point</a:t>
            </a:r>
            <a:endParaRPr kumimoji="0" lang="en-US" sz="2800" b="1" i="0" u="none" strike="noStrike" kern="120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02AC256D-E8C2-3D5D-17D6-F550D7688C17}"/>
              </a:ext>
            </a:extLst>
          </p:cNvPr>
          <p:cNvSpPr txBox="1"/>
          <p:nvPr/>
        </p:nvSpPr>
        <p:spPr>
          <a:xfrm>
            <a:off x="2117101" y="3246130"/>
            <a:ext cx="7967957" cy="369308"/>
          </a:xfrm>
          <a:prstGeom prst="rect">
            <a:avLst/>
          </a:prstGeom>
        </p:spPr>
        <p:txBody>
          <a:bodyPr wrap="square" lIns="91416" tIns="45708" rIns="91416" bIns="45708" rtlCol="0" anchor="t">
            <a:spAutoFit/>
          </a:bodyPr>
          <a:lstStyle/>
          <a:p>
            <a:pPr algn="ctr">
              <a:tabLst>
                <a:tab pos="3590925" algn="l"/>
              </a:tabLst>
            </a:pPr>
            <a:r>
              <a:rPr lang="en-US" b="1" spc="600" dirty="0">
                <a:solidFill>
                  <a:schemeClr val="bg1">
                    <a:lumMod val="85000"/>
                  </a:schemeClr>
                </a:solidFill>
                <a:latin typeface="Arial"/>
                <a:ea typeface="Roboto"/>
                <a:cs typeface="Arial"/>
              </a:rPr>
              <a:t>Naomi Borg- </a:t>
            </a:r>
            <a:r>
              <a:rPr lang="en-US" sz="1200" b="1" spc="600" dirty="0">
                <a:solidFill>
                  <a:schemeClr val="bg1">
                    <a:lumMod val="85000"/>
                  </a:schemeClr>
                </a:solidFill>
                <a:latin typeface="Arial"/>
                <a:ea typeface="Roboto"/>
                <a:cs typeface="Arial"/>
              </a:rPr>
              <a:t>Aerospace Engineering Astronautics</a:t>
            </a:r>
            <a:endParaRPr lang="en-US" sz="1200" b="1" spc="600" dirty="0">
              <a:solidFill>
                <a:schemeClr val="bg1">
                  <a:lumMod val="85000"/>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58457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A7D94-2548-30B4-BFB9-B1A051A041E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0FD74-AAAF-D017-2292-1064D97FB083}"/>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Acknowledgments </a:t>
            </a:r>
            <a:endParaRPr kumimoji="0"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FBC7D34F-2E42-20E3-DCD4-2C732B8989AE}"/>
              </a:ext>
            </a:extLst>
          </p:cNvPr>
          <p:cNvSpPr/>
          <p:nvPr/>
        </p:nvSpPr>
        <p:spPr>
          <a:xfrm>
            <a:off x="5638800" y="2971800"/>
            <a:ext cx="914400" cy="9144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DC06E93-F816-8AA0-9D83-3EC24957CB04}"/>
              </a:ext>
            </a:extLst>
          </p:cNvPr>
          <p:cNvSpPr/>
          <p:nvPr/>
        </p:nvSpPr>
        <p:spPr>
          <a:xfrm>
            <a:off x="10691132" y="3887561"/>
            <a:ext cx="91440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C95593E-371A-5DCE-9BCF-7832F974F1E4}"/>
              </a:ext>
            </a:extLst>
          </p:cNvPr>
          <p:cNvSpPr/>
          <p:nvPr/>
        </p:nvSpPr>
        <p:spPr>
          <a:xfrm>
            <a:off x="598120" y="1941032"/>
            <a:ext cx="11149603" cy="2683876"/>
          </a:xfrm>
          <a:prstGeom prst="rect">
            <a:avLst/>
          </a:prstGeom>
        </p:spPr>
        <p:txBody>
          <a:bodyPr wrap="square" lIns="91440" tIns="45720" rIns="91440" bIns="45720" anchor="t">
            <a:spAutoFit/>
          </a:bodyPr>
          <a:lstStyle/>
          <a:p>
            <a:pPr>
              <a:lnSpc>
                <a:spcPct val="150000"/>
              </a:lnSpc>
              <a:defRPr/>
            </a:pPr>
            <a:r>
              <a:rPr lang="en-US" sz="2000" dirty="0">
                <a:solidFill>
                  <a:schemeClr val="tx1">
                    <a:lumMod val="75000"/>
                    <a:lumOff val="25000"/>
                  </a:schemeClr>
                </a:solidFill>
                <a:latin typeface="Arial"/>
                <a:ea typeface="Open Sans"/>
                <a:cs typeface="Arial"/>
              </a:rPr>
              <a:t>Thank you to Dr. Andri Gretarsson and Dr. Ellie Gretarsson for being wonderful mentors on this project and thank you to Space Grant for supporting this research</a:t>
            </a: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a:buChar char="•"/>
              <a:defRPr/>
            </a:pPr>
            <a:endParaRPr lang="en-US" sz="1400" dirty="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256065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69FFD6F-2E94-816E-0123-1CF822B420C7}"/>
              </a:ext>
            </a:extLst>
          </p:cNvPr>
          <p:cNvSpPr txBox="1">
            <a:spLocks noGrp="1"/>
          </p:cNvSpPr>
          <p:nvPr>
            <p:ph type="title" idx="4294967295"/>
          </p:nvPr>
        </p:nvSpPr>
        <p:spPr>
          <a:xfrm>
            <a:off x="692539" y="753826"/>
            <a:ext cx="10651365" cy="1181100"/>
          </a:xfrm>
          <a:prstGeom prst="rect">
            <a:avLst/>
          </a:prstGeom>
          <a:noFill/>
          <a:ln>
            <a:noFill/>
            <a:prstDash/>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600" b="1" dirty="0">
                <a:solidFill>
                  <a:schemeClr val="bg1">
                    <a:lumMod val="50000"/>
                  </a:schemeClr>
                </a:solidFill>
                <a:latin typeface="Arial"/>
                <a:ea typeface="Roboto"/>
                <a:cs typeface="Arial"/>
              </a:rPr>
              <a:t>Gentle Nodal Suspension</a:t>
            </a:r>
            <a:endParaRPr lang="en-US" sz="66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Picture 1" descr="FIG. 2. Scheme of the gentle nodal suspension: the substrate is a disk with thickness t resting on top of a fixed spherical surface of radius R. The orange cross shows the position of the disk center of mass for the inclination angle shown. The blue dots show the center of mass position as a function of the inclination angle, proving the stability of the configuration. Disk and sphere dimensions are not to scale with the real system. The disk inclination is exaggerated.">
            <a:extLst>
              <a:ext uri="{FF2B5EF4-FFF2-40B4-BE49-F238E27FC236}">
                <a16:creationId xmlns:a16="http://schemas.microsoft.com/office/drawing/2014/main" id="{7D863DBB-9579-046C-3CBA-9379C33E6506}"/>
              </a:ext>
            </a:extLst>
          </p:cNvPr>
          <p:cNvPicPr>
            <a:picLocks noChangeAspect="1"/>
          </p:cNvPicPr>
          <p:nvPr/>
        </p:nvPicPr>
        <p:blipFill>
          <a:blip r:embed="rId3"/>
          <a:stretch>
            <a:fillRect/>
          </a:stretch>
        </p:blipFill>
        <p:spPr>
          <a:xfrm>
            <a:off x="696629" y="2312109"/>
            <a:ext cx="5986110" cy="3597361"/>
          </a:xfrm>
          <a:prstGeom prst="rect">
            <a:avLst/>
          </a:prstGeom>
        </p:spPr>
      </p:pic>
      <p:sp>
        <p:nvSpPr>
          <p:cNvPr id="6" name="Rectangle 5">
            <a:extLst>
              <a:ext uri="{FF2B5EF4-FFF2-40B4-BE49-F238E27FC236}">
                <a16:creationId xmlns:a16="http://schemas.microsoft.com/office/drawing/2014/main" id="{0531A2E9-1DCE-C1E9-5DA8-C9EC3DF58CAF}"/>
              </a:ext>
            </a:extLst>
          </p:cNvPr>
          <p:cNvSpPr/>
          <p:nvPr/>
        </p:nvSpPr>
        <p:spPr>
          <a:xfrm>
            <a:off x="6802977" y="1941032"/>
            <a:ext cx="4944746" cy="2900218"/>
          </a:xfrm>
          <a:prstGeom prst="rect">
            <a:avLst/>
          </a:prstGeom>
        </p:spPr>
        <p:txBody>
          <a:bodyPr wrap="square" lIns="91440" tIns="45720" rIns="91440" bIns="45720" anchor="t">
            <a:spAutoFit/>
          </a:bodyPr>
          <a:lstStyle/>
          <a:p>
            <a:pPr>
              <a:lnSpc>
                <a:spcPct val="150000"/>
              </a:lnSpc>
              <a:defRPr/>
            </a:pPr>
            <a:endParaRPr lang="en-US" sz="16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sz="1600" dirty="0">
                <a:solidFill>
                  <a:schemeClr val="tx1">
                    <a:lumMod val="75000"/>
                    <a:lumOff val="25000"/>
                  </a:schemeClr>
                </a:solidFill>
                <a:latin typeface="Arial"/>
                <a:ea typeface="Open Sans"/>
                <a:cs typeface="Arial"/>
              </a:rPr>
              <a:t>Single contact point </a:t>
            </a:r>
          </a:p>
          <a:p>
            <a:pPr marL="171450" indent="-171450">
              <a:lnSpc>
                <a:spcPct val="150000"/>
              </a:lnSpc>
              <a:buFont typeface="Arial" panose="020B0604020202020204" pitchFamily="34" charset="0"/>
              <a:buChar char="•"/>
              <a:defRPr/>
            </a:pPr>
            <a:r>
              <a:rPr lang="en-US" sz="1600" dirty="0">
                <a:solidFill>
                  <a:schemeClr val="tx1">
                    <a:lumMod val="75000"/>
                    <a:lumOff val="25000"/>
                  </a:schemeClr>
                </a:solidFill>
                <a:latin typeface="Arial"/>
                <a:ea typeface="Open Sans"/>
                <a:cs typeface="Arial"/>
              </a:rPr>
              <a:t>Silicon, fused silica, and/or sapphire</a:t>
            </a:r>
          </a:p>
          <a:p>
            <a:pPr marL="171450" indent="-171450">
              <a:lnSpc>
                <a:spcPct val="150000"/>
              </a:lnSpc>
              <a:buFont typeface="Arial" panose="020B0604020202020204" pitchFamily="34" charset="0"/>
              <a:buChar char="•"/>
              <a:defRPr/>
            </a:pPr>
            <a:r>
              <a:rPr lang="en-US" sz="1600" dirty="0">
                <a:solidFill>
                  <a:schemeClr val="tx1">
                    <a:lumMod val="75000"/>
                    <a:lumOff val="25000"/>
                  </a:schemeClr>
                </a:solidFill>
                <a:latin typeface="Arial"/>
                <a:ea typeface="Open Sans"/>
                <a:cs typeface="Arial"/>
              </a:rPr>
              <a:t>Ring-Down Experiments</a:t>
            </a:r>
          </a:p>
          <a:p>
            <a:pPr marL="171450" indent="-171450">
              <a:lnSpc>
                <a:spcPct val="150000"/>
              </a:lnSpc>
              <a:buFont typeface="Arial" panose="020B0604020202020204" pitchFamily="34" charset="0"/>
              <a:buChar char="•"/>
              <a:defRPr/>
            </a:pPr>
            <a:r>
              <a:rPr lang="en-US" sz="1600" dirty="0">
                <a:solidFill>
                  <a:schemeClr val="tx1">
                    <a:lumMod val="75000"/>
                    <a:lumOff val="25000"/>
                  </a:schemeClr>
                </a:solidFill>
                <a:latin typeface="Arial"/>
                <a:ea typeface="Open Sans"/>
                <a:cs typeface="Arial"/>
              </a:rPr>
              <a:t>Interferometry (LIGO)</a:t>
            </a:r>
            <a:endParaRPr lang="en-US" sz="16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r>
              <a:rPr lang="en-US" sz="1600" dirty="0">
                <a:solidFill>
                  <a:schemeClr val="tx1">
                    <a:lumMod val="75000"/>
                    <a:lumOff val="25000"/>
                  </a:schemeClr>
                </a:solidFill>
                <a:latin typeface="Arial"/>
                <a:ea typeface="Open Sans"/>
                <a:cs typeface="Arial"/>
              </a:rPr>
              <a:t>How does the balance point angle affect the mechanical loss in the system? </a:t>
            </a:r>
            <a:endParaRPr lang="en-US" sz="16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endParaRPr lang="en-US" sz="1100" dirty="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3" name="TextBox 2">
            <a:extLst>
              <a:ext uri="{FF2B5EF4-FFF2-40B4-BE49-F238E27FC236}">
                <a16:creationId xmlns:a16="http://schemas.microsoft.com/office/drawing/2014/main" id="{F4B60B10-5CBB-6EB9-CFE2-7A6328112382}"/>
              </a:ext>
            </a:extLst>
          </p:cNvPr>
          <p:cNvSpPr txBox="1"/>
          <p:nvPr/>
        </p:nvSpPr>
        <p:spPr>
          <a:xfrm>
            <a:off x="538480" y="5913120"/>
            <a:ext cx="6380480" cy="430863"/>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dirty="0">
                <a:solidFill>
                  <a:schemeClr val="tx1">
                    <a:lumMod val="95000"/>
                    <a:lumOff val="5000"/>
                  </a:schemeClr>
                </a:solidFill>
                <a:hlinkClick r:id="rId4">
                  <a:extLst>
                    <a:ext uri="{A12FA001-AC4F-418D-AE19-62706E023703}">
                      <ahyp:hlinkClr xmlns:ahyp="http://schemas.microsoft.com/office/drawing/2018/hyperlinkcolor" val="tx"/>
                    </a:ext>
                  </a:extLst>
                </a:hlinkClick>
              </a:rPr>
              <a:t>Image Source:</a:t>
            </a:r>
            <a:r>
              <a:rPr lang="en-US" sz="1100" dirty="0">
                <a:solidFill>
                  <a:srgbClr val="0563C1"/>
                </a:solidFill>
                <a:hlinkClick r:id="rId4">
                  <a:extLst>
                    <a:ext uri="{A12FA001-AC4F-418D-AE19-62706E023703}">
                      <ahyp:hlinkClr xmlns:ahyp="http://schemas.microsoft.com/office/drawing/2018/hyperlinkcolor" val="tx"/>
                    </a:ext>
                  </a:extLst>
                </a:hlinkClick>
              </a:rPr>
              <a:t> A high throughput instrument tomeasuremechanical losses in thin film coatings | Review of Scientific Instruments | AIP Publishing</a:t>
            </a:r>
          </a:p>
        </p:txBody>
      </p:sp>
    </p:spTree>
    <p:extLst>
      <p:ext uri="{BB962C8B-B14F-4D97-AF65-F5344CB8AC3E}">
        <p14:creationId xmlns:p14="http://schemas.microsoft.com/office/powerpoint/2010/main" val="300737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1">
            <a:extLst>
              <a:ext uri="{FF2B5EF4-FFF2-40B4-BE49-F238E27FC236}">
                <a16:creationId xmlns:a16="http://schemas.microsoft.com/office/drawing/2014/main" id="{879D1BAF-C634-D045-94C5-5EDC297DA034}"/>
              </a:ext>
            </a:extLst>
          </p:cNvPr>
          <p:cNvSpPr txBox="1">
            <a:spLocks/>
          </p:cNvSpPr>
          <p:nvPr/>
        </p:nvSpPr>
        <p:spPr>
          <a:xfrm>
            <a:off x="847345" y="673791"/>
            <a:ext cx="4187416" cy="243069"/>
          </a:xfrm>
          <a:prstGeom prst="rect">
            <a:avLst/>
          </a:prstGeom>
        </p:spPr>
        <p:txBody>
          <a:bodyPr lIns="91416" tIns="45708" rIns="91416" bIns="45708"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3590925" algn="l"/>
              </a:tabLst>
              <a:defRPr/>
            </a:pPr>
            <a:r>
              <a:rPr lang="id-ID" sz="1100" b="1" spc="600" dirty="0">
                <a:solidFill>
                  <a:srgbClr val="404040"/>
                </a:solidFill>
                <a:latin typeface="Arial" panose="020B0604020202020204" pitchFamily="34" charset="0"/>
                <a:ea typeface="Roboto" panose="02000000000000000000" pitchFamily="2" charset="0"/>
                <a:cs typeface="Arial" panose="020B0604020202020204" pitchFamily="34" charset="0"/>
              </a:rPr>
              <a:t>Set-</a:t>
            </a:r>
            <a:r>
              <a:rPr lang="id-ID" sz="1100" b="1" spc="600" dirty="0" err="1">
                <a:solidFill>
                  <a:srgbClr val="404040"/>
                </a:solidFill>
                <a:latin typeface="Arial" panose="020B0604020202020204" pitchFamily="34" charset="0"/>
                <a:ea typeface="Roboto" panose="02000000000000000000" pitchFamily="2" charset="0"/>
                <a:cs typeface="Arial" panose="020B0604020202020204" pitchFamily="34" charset="0"/>
              </a:rPr>
              <a:t>Up</a:t>
            </a:r>
          </a:p>
        </p:txBody>
      </p:sp>
      <p:sp>
        <p:nvSpPr>
          <p:cNvPr id="5" name="Title 4">
            <a:extLst>
              <a:ext uri="{FF2B5EF4-FFF2-40B4-BE49-F238E27FC236}">
                <a16:creationId xmlns:a16="http://schemas.microsoft.com/office/drawing/2014/main" id="{0332A07B-96D2-6F4D-AB8B-90186A3F0A24}"/>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Simulation for Optical Lever comparison</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descr="A close up of a hole in a metal device&#10;&#10;AI-generated content may be incorrect.">
            <a:extLst>
              <a:ext uri="{FF2B5EF4-FFF2-40B4-BE49-F238E27FC236}">
                <a16:creationId xmlns:a16="http://schemas.microsoft.com/office/drawing/2014/main" id="{57AB4E0C-8687-F2B9-1236-B736DC567794}"/>
              </a:ext>
            </a:extLst>
          </p:cNvPr>
          <p:cNvPicPr>
            <a:picLocks noChangeAspect="1"/>
          </p:cNvPicPr>
          <p:nvPr/>
        </p:nvPicPr>
        <p:blipFill>
          <a:blip r:embed="rId3"/>
          <a:srcRect t="-1436" r="38108"/>
          <a:stretch/>
        </p:blipFill>
        <p:spPr>
          <a:xfrm>
            <a:off x="8183911" y="506914"/>
            <a:ext cx="5414705" cy="6725841"/>
          </a:xfrm>
          <a:prstGeom prst="rect">
            <a:avLst/>
          </a:prstGeom>
          <a:ln>
            <a:noFill/>
          </a:ln>
          <a:effectLst>
            <a:softEdge rad="112500"/>
          </a:effectLst>
        </p:spPr>
      </p:pic>
      <p:sp>
        <p:nvSpPr>
          <p:cNvPr id="13" name="Rectangle 12">
            <a:extLst>
              <a:ext uri="{FF2B5EF4-FFF2-40B4-BE49-F238E27FC236}">
                <a16:creationId xmlns:a16="http://schemas.microsoft.com/office/drawing/2014/main" id="{24A21D4A-8019-194D-4322-598743FFB01F}"/>
              </a:ext>
            </a:extLst>
          </p:cNvPr>
          <p:cNvSpPr/>
          <p:nvPr/>
        </p:nvSpPr>
        <p:spPr>
          <a:xfrm>
            <a:off x="6618512" y="874252"/>
            <a:ext cx="9075588" cy="958660"/>
          </a:xfrm>
          <a:prstGeom prst="rect">
            <a:avLst/>
          </a:prstGeom>
        </p:spPr>
        <p:txBody>
          <a:bodyPr wrap="square" lIns="91440" tIns="45720" rIns="91440" bIns="45720" anchor="t">
            <a:spAutoFit/>
          </a:bodyPr>
          <a:lstStyle/>
          <a:p>
            <a:pPr>
              <a:lnSpc>
                <a:spcPct val="150000"/>
              </a:lnSpc>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17" name="Flowchart: Process 16">
            <a:extLst>
              <a:ext uri="{FF2B5EF4-FFF2-40B4-BE49-F238E27FC236}">
                <a16:creationId xmlns:a16="http://schemas.microsoft.com/office/drawing/2014/main" id="{2114D686-52D5-0728-D1BB-50A76FF93E4E}"/>
              </a:ext>
            </a:extLst>
          </p:cNvPr>
          <p:cNvSpPr/>
          <p:nvPr/>
        </p:nvSpPr>
        <p:spPr>
          <a:xfrm rot="5400000">
            <a:off x="6077676" y="2462821"/>
            <a:ext cx="1121228" cy="536448"/>
          </a:xfrm>
          <a:prstGeom prst="flowChartProcess">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9" name="Flowchart: Process 18">
            <a:extLst>
              <a:ext uri="{FF2B5EF4-FFF2-40B4-BE49-F238E27FC236}">
                <a16:creationId xmlns:a16="http://schemas.microsoft.com/office/drawing/2014/main" id="{50C1A8FF-0918-E5BA-1232-40C5DB653C47}"/>
              </a:ext>
            </a:extLst>
          </p:cNvPr>
          <p:cNvSpPr/>
          <p:nvPr/>
        </p:nvSpPr>
        <p:spPr>
          <a:xfrm rot="5400000">
            <a:off x="6719933" y="2462821"/>
            <a:ext cx="1121228" cy="536448"/>
          </a:xfrm>
          <a:prstGeom prst="flowChartProcess">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92A1478-AF9C-5240-76D9-820313CDEAF6}"/>
              </a:ext>
            </a:extLst>
          </p:cNvPr>
          <p:cNvSpPr/>
          <p:nvPr/>
        </p:nvSpPr>
        <p:spPr>
          <a:xfrm>
            <a:off x="5850437" y="1649277"/>
            <a:ext cx="2198914" cy="2177143"/>
          </a:xfrm>
          <a:prstGeom prst="ellipse">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D2F9F8C-87CC-BABD-0ABD-0DC21DCBDB01}"/>
              </a:ext>
            </a:extLst>
          </p:cNvPr>
          <p:cNvSpPr txBox="1"/>
          <p:nvPr/>
        </p:nvSpPr>
        <p:spPr>
          <a:xfrm rot="-10800000" flipV="1">
            <a:off x="6498359" y="3249876"/>
            <a:ext cx="824756" cy="36930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l" fontAlgn="auto">
              <a:spcAft>
                <a:spcPts val="0"/>
              </a:spcAft>
              <a:tabLst>
                <a:tab pos="3590925" algn="l"/>
              </a:tabLst>
            </a:pPr>
            <a:r>
              <a:rPr lang="en-US" b="1" spc="600" dirty="0">
                <a:latin typeface="Arial"/>
                <a:ea typeface="Roboto"/>
                <a:cs typeface="Arial"/>
              </a:rPr>
              <a:t>s</a:t>
            </a:r>
          </a:p>
        </p:txBody>
      </p:sp>
      <p:sp>
        <p:nvSpPr>
          <p:cNvPr id="25" name="Rectangle 24">
            <a:extLst>
              <a:ext uri="{FF2B5EF4-FFF2-40B4-BE49-F238E27FC236}">
                <a16:creationId xmlns:a16="http://schemas.microsoft.com/office/drawing/2014/main" id="{182E4F67-9B0B-DBD2-070F-4ACFA5C24CE3}"/>
              </a:ext>
            </a:extLst>
          </p:cNvPr>
          <p:cNvSpPr/>
          <p:nvPr/>
        </p:nvSpPr>
        <p:spPr>
          <a:xfrm flipH="1">
            <a:off x="6910433" y="1936387"/>
            <a:ext cx="108857" cy="859972"/>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D1EDCF8-AC12-1DF6-2E42-4B9BDB0FC2E2}"/>
              </a:ext>
            </a:extLst>
          </p:cNvPr>
          <p:cNvSpPr txBox="1"/>
          <p:nvPr/>
        </p:nvSpPr>
        <p:spPr>
          <a:xfrm>
            <a:off x="6961364" y="1645402"/>
            <a:ext cx="672356" cy="36930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l" fontAlgn="auto">
              <a:spcAft>
                <a:spcPts val="0"/>
              </a:spcAft>
              <a:tabLst>
                <a:tab pos="3590925" algn="l"/>
              </a:tabLst>
            </a:pPr>
            <a:r>
              <a:rPr lang="en-US" b="1" spc="600" dirty="0">
                <a:latin typeface="Arial"/>
                <a:ea typeface="Roboto"/>
                <a:cs typeface="Arial"/>
              </a:rPr>
              <a:t>g</a:t>
            </a:r>
          </a:p>
        </p:txBody>
      </p:sp>
      <p:sp>
        <p:nvSpPr>
          <p:cNvPr id="64" name="TextBox 63">
            <a:extLst>
              <a:ext uri="{FF2B5EF4-FFF2-40B4-BE49-F238E27FC236}">
                <a16:creationId xmlns:a16="http://schemas.microsoft.com/office/drawing/2014/main" id="{A3BB18B1-B016-EE51-81FE-F00ED2AB001E}"/>
              </a:ext>
            </a:extLst>
          </p:cNvPr>
          <p:cNvSpPr txBox="1"/>
          <p:nvPr/>
        </p:nvSpPr>
        <p:spPr>
          <a:xfrm>
            <a:off x="6086878" y="2477796"/>
            <a:ext cx="672356" cy="36930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l" fontAlgn="auto">
              <a:spcAft>
                <a:spcPts val="0"/>
              </a:spcAft>
              <a:tabLst>
                <a:tab pos="3590925" algn="l"/>
              </a:tabLst>
            </a:pPr>
            <a:r>
              <a:rPr lang="en-US" b="1" spc="600" dirty="0">
                <a:latin typeface="Arial"/>
                <a:ea typeface="Roboto"/>
                <a:cs typeface="Arial"/>
              </a:rPr>
              <a:t>y</a:t>
            </a:r>
          </a:p>
        </p:txBody>
      </p:sp>
      <p:sp>
        <p:nvSpPr>
          <p:cNvPr id="10" name="Title 5">
            <a:extLst>
              <a:ext uri="{FF2B5EF4-FFF2-40B4-BE49-F238E27FC236}">
                <a16:creationId xmlns:a16="http://schemas.microsoft.com/office/drawing/2014/main" id="{22DD36FD-C8E5-6C9B-71DA-0BC65642FA33}"/>
              </a:ext>
            </a:extLst>
          </p:cNvPr>
          <p:cNvSpPr txBox="1">
            <a:spLocks/>
          </p:cNvSpPr>
          <p:nvPr/>
        </p:nvSpPr>
        <p:spPr>
          <a:xfrm>
            <a:off x="224556" y="1824825"/>
            <a:ext cx="4442691" cy="369308"/>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1800" b="1" dirty="0">
                <a:solidFill>
                  <a:srgbClr val="00509A"/>
                </a:solidFill>
                <a:latin typeface="Arial"/>
                <a:ea typeface="Roboto"/>
                <a:cs typeface="Arial"/>
              </a:rPr>
              <a:t>Irradiance </a:t>
            </a:r>
            <a:endParaRPr lang="en-US" sz="1800" b="1" dirty="0">
              <a:solidFill>
                <a:srgbClr val="00509A"/>
              </a:solidFill>
              <a:ea typeface="Roboto" panose="02000000000000000000" pitchFamily="2" charset="0"/>
            </a:endParaRPr>
          </a:p>
        </p:txBody>
      </p:sp>
      <p:sp>
        <p:nvSpPr>
          <p:cNvPr id="15" name="Title 5">
            <a:extLst>
              <a:ext uri="{FF2B5EF4-FFF2-40B4-BE49-F238E27FC236}">
                <a16:creationId xmlns:a16="http://schemas.microsoft.com/office/drawing/2014/main" id="{7B353AC3-C75D-2BC5-339F-C5A252C5D838}"/>
              </a:ext>
            </a:extLst>
          </p:cNvPr>
          <p:cNvSpPr txBox="1">
            <a:spLocks/>
          </p:cNvSpPr>
          <p:nvPr/>
        </p:nvSpPr>
        <p:spPr>
          <a:xfrm>
            <a:off x="340292" y="3287864"/>
            <a:ext cx="8811491" cy="369308"/>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1800" b="1" dirty="0">
                <a:solidFill>
                  <a:srgbClr val="00509A"/>
                </a:solidFill>
                <a:latin typeface="Arial"/>
                <a:ea typeface="Roboto"/>
                <a:cs typeface="Arial"/>
              </a:rPr>
              <a:t>Integrate to Power</a:t>
            </a:r>
            <a:endParaRPr lang="en-US" sz="1800" b="1" dirty="0">
              <a:solidFill>
                <a:srgbClr val="00509A"/>
              </a:solidFill>
              <a:ea typeface="Roboto" panose="02000000000000000000" pitchFamily="2" charset="0"/>
            </a:endParaRPr>
          </a:p>
        </p:txBody>
      </p:sp>
      <p:sp>
        <p:nvSpPr>
          <p:cNvPr id="16" name="Title 5">
            <a:extLst>
              <a:ext uri="{FF2B5EF4-FFF2-40B4-BE49-F238E27FC236}">
                <a16:creationId xmlns:a16="http://schemas.microsoft.com/office/drawing/2014/main" id="{3FCDF998-2E47-61E3-285C-6EE540C52CDE}"/>
              </a:ext>
            </a:extLst>
          </p:cNvPr>
          <p:cNvSpPr txBox="1">
            <a:spLocks/>
          </p:cNvSpPr>
          <p:nvPr/>
        </p:nvSpPr>
        <p:spPr>
          <a:xfrm>
            <a:off x="274031" y="4525617"/>
            <a:ext cx="8811491" cy="369308"/>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1800" b="1" dirty="0">
                <a:solidFill>
                  <a:srgbClr val="00509A"/>
                </a:solidFill>
                <a:latin typeface="Arial"/>
                <a:ea typeface="Roboto"/>
                <a:cs typeface="Arial"/>
              </a:rPr>
              <a:t>Convert to voltage equations for both diodes</a:t>
            </a:r>
            <a:endParaRPr lang="en-US" sz="1800" b="1" dirty="0">
              <a:solidFill>
                <a:srgbClr val="00509A"/>
              </a:solidFill>
              <a:ea typeface="Roboto" panose="02000000000000000000" pitchFamily="2" charset="0"/>
            </a:endParaRPr>
          </a:p>
        </p:txBody>
      </p:sp>
      <p:pic>
        <p:nvPicPr>
          <p:cNvPr id="2" name="Picture 1" descr="A black text on a white background&#10;&#10;AI-generated content may be incorrect.">
            <a:extLst>
              <a:ext uri="{FF2B5EF4-FFF2-40B4-BE49-F238E27FC236}">
                <a16:creationId xmlns:a16="http://schemas.microsoft.com/office/drawing/2014/main" id="{0E1CFE97-AF5E-AB73-7D26-86EF7FA999D9}"/>
              </a:ext>
            </a:extLst>
          </p:cNvPr>
          <p:cNvPicPr>
            <a:picLocks noChangeAspect="1"/>
          </p:cNvPicPr>
          <p:nvPr/>
        </p:nvPicPr>
        <p:blipFill>
          <a:blip r:embed="rId4"/>
          <a:stretch>
            <a:fillRect/>
          </a:stretch>
        </p:blipFill>
        <p:spPr>
          <a:xfrm>
            <a:off x="759778" y="2362062"/>
            <a:ext cx="2635885" cy="755650"/>
          </a:xfrm>
          <a:prstGeom prst="rect">
            <a:avLst/>
          </a:prstGeom>
        </p:spPr>
      </p:pic>
      <p:pic>
        <p:nvPicPr>
          <p:cNvPr id="8" name="Picture 7" descr="A square root of a mathematical equation&#10;&#10;AI-generated content may be incorrect.">
            <a:extLst>
              <a:ext uri="{FF2B5EF4-FFF2-40B4-BE49-F238E27FC236}">
                <a16:creationId xmlns:a16="http://schemas.microsoft.com/office/drawing/2014/main" id="{EF09A937-DCB0-E847-74F9-32A18B2D03F6}"/>
              </a:ext>
            </a:extLst>
          </p:cNvPr>
          <p:cNvPicPr>
            <a:picLocks noChangeAspect="1"/>
          </p:cNvPicPr>
          <p:nvPr/>
        </p:nvPicPr>
        <p:blipFill>
          <a:blip r:embed="rId5"/>
          <a:stretch>
            <a:fillRect/>
          </a:stretch>
        </p:blipFill>
        <p:spPr>
          <a:xfrm>
            <a:off x="277412" y="3763431"/>
            <a:ext cx="6055360" cy="765905"/>
          </a:xfrm>
          <a:prstGeom prst="rect">
            <a:avLst/>
          </a:prstGeom>
        </p:spPr>
      </p:pic>
      <p:pic>
        <p:nvPicPr>
          <p:cNvPr id="12" name="Picture 11">
            <a:extLst>
              <a:ext uri="{FF2B5EF4-FFF2-40B4-BE49-F238E27FC236}">
                <a16:creationId xmlns:a16="http://schemas.microsoft.com/office/drawing/2014/main" id="{56F79D54-69B2-69AF-1D17-D01E57F14FA3}"/>
              </a:ext>
            </a:extLst>
          </p:cNvPr>
          <p:cNvPicPr>
            <a:picLocks noChangeAspect="1"/>
          </p:cNvPicPr>
          <p:nvPr/>
        </p:nvPicPr>
        <p:blipFill>
          <a:blip r:embed="rId6"/>
          <a:stretch>
            <a:fillRect/>
          </a:stretch>
        </p:blipFill>
        <p:spPr>
          <a:xfrm>
            <a:off x="1311" y="4890025"/>
            <a:ext cx="8183389" cy="1302541"/>
          </a:xfrm>
          <a:prstGeom prst="rect">
            <a:avLst/>
          </a:prstGeom>
        </p:spPr>
      </p:pic>
    </p:spTree>
    <p:extLst>
      <p:ext uri="{BB962C8B-B14F-4D97-AF65-F5344CB8AC3E}">
        <p14:creationId xmlns:p14="http://schemas.microsoft.com/office/powerpoint/2010/main" val="92076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91C2E-1B72-699E-AD78-9EFE0280C893}"/>
            </a:ext>
          </a:extLst>
        </p:cNvPr>
        <p:cNvGrpSpPr/>
        <p:nvPr/>
      </p:nvGrpSpPr>
      <p:grpSpPr>
        <a:xfrm>
          <a:off x="0" y="0"/>
          <a:ext cx="0" cy="0"/>
          <a:chOff x="0" y="0"/>
          <a:chExt cx="0" cy="0"/>
        </a:xfrm>
      </p:grpSpPr>
      <p:sp>
        <p:nvSpPr>
          <p:cNvPr id="11" name="Title 11">
            <a:extLst>
              <a:ext uri="{FF2B5EF4-FFF2-40B4-BE49-F238E27FC236}">
                <a16:creationId xmlns:a16="http://schemas.microsoft.com/office/drawing/2014/main" id="{592C885D-18B3-F767-6FEE-F75DB65A2F99}"/>
              </a:ext>
            </a:extLst>
          </p:cNvPr>
          <p:cNvSpPr txBox="1">
            <a:spLocks/>
          </p:cNvSpPr>
          <p:nvPr/>
        </p:nvSpPr>
        <p:spPr>
          <a:xfrm>
            <a:off x="847345" y="673791"/>
            <a:ext cx="4187416" cy="243069"/>
          </a:xfrm>
          <a:prstGeom prst="rect">
            <a:avLst/>
          </a:prstGeom>
        </p:spPr>
        <p:txBody>
          <a:bodyPr lIns="91416" tIns="45708" rIns="91416" bIns="45708"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3590925" algn="l"/>
              </a:tabLst>
              <a:defRPr/>
            </a:pPr>
            <a:r>
              <a:rPr lang="id-ID" sz="1100" b="1" spc="600" dirty="0">
                <a:solidFill>
                  <a:srgbClr val="404040"/>
                </a:solidFill>
                <a:latin typeface="Arial" panose="020B0604020202020204" pitchFamily="34" charset="0"/>
                <a:ea typeface="Roboto" panose="02000000000000000000" pitchFamily="2" charset="0"/>
                <a:cs typeface="Arial" panose="020B0604020202020204" pitchFamily="34" charset="0"/>
              </a:rPr>
              <a:t>Set-</a:t>
            </a:r>
            <a:r>
              <a:rPr lang="id-ID" sz="1100" b="1" spc="600" dirty="0" err="1">
                <a:solidFill>
                  <a:srgbClr val="404040"/>
                </a:solidFill>
                <a:latin typeface="Arial" panose="020B0604020202020204" pitchFamily="34" charset="0"/>
                <a:ea typeface="Roboto" panose="02000000000000000000" pitchFamily="2" charset="0"/>
                <a:cs typeface="Arial" panose="020B0604020202020204" pitchFamily="34" charset="0"/>
              </a:rPr>
              <a:t>Up</a:t>
            </a:r>
          </a:p>
        </p:txBody>
      </p:sp>
      <p:sp>
        <p:nvSpPr>
          <p:cNvPr id="5" name="Title 4">
            <a:extLst>
              <a:ext uri="{FF2B5EF4-FFF2-40B4-BE49-F238E27FC236}">
                <a16:creationId xmlns:a16="http://schemas.microsoft.com/office/drawing/2014/main" id="{8EB29E6B-DA05-8B49-D49D-46F4DC561C40}"/>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Simulation for Optical Lever comparison</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9C24FB99-32F1-981A-AFBC-65758A7B5D9C}"/>
              </a:ext>
            </a:extLst>
          </p:cNvPr>
          <p:cNvSpPr/>
          <p:nvPr/>
        </p:nvSpPr>
        <p:spPr>
          <a:xfrm>
            <a:off x="3194592" y="335772"/>
            <a:ext cx="11026308" cy="958660"/>
          </a:xfrm>
          <a:prstGeom prst="rect">
            <a:avLst/>
          </a:prstGeom>
        </p:spPr>
        <p:txBody>
          <a:bodyPr wrap="square" lIns="91440" tIns="45720" rIns="91440" bIns="45720" anchor="t">
            <a:spAutoFit/>
          </a:bodyPr>
          <a:lstStyle/>
          <a:p>
            <a:pPr>
              <a:lnSpc>
                <a:spcPct val="150000"/>
              </a:lnSpc>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7" name="Rectangle 6">
            <a:extLst>
              <a:ext uri="{FF2B5EF4-FFF2-40B4-BE49-F238E27FC236}">
                <a16:creationId xmlns:a16="http://schemas.microsoft.com/office/drawing/2014/main" id="{61D365B5-E765-F041-9EB8-90A14CF509BB}"/>
              </a:ext>
            </a:extLst>
          </p:cNvPr>
          <p:cNvSpPr/>
          <p:nvPr/>
        </p:nvSpPr>
        <p:spPr>
          <a:xfrm>
            <a:off x="4866640" y="1772920"/>
            <a:ext cx="1107440" cy="10160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3237A6E-1F1D-9EC7-BC95-0DF49868B880}"/>
              </a:ext>
            </a:extLst>
          </p:cNvPr>
          <p:cNvSpPr/>
          <p:nvPr/>
        </p:nvSpPr>
        <p:spPr>
          <a:xfrm>
            <a:off x="5009515" y="1915795"/>
            <a:ext cx="1107440" cy="10160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2" name="Picture 21" descr="A metal board with tools on it&#10;&#10;AI-generated content may be incorrect.">
            <a:extLst>
              <a:ext uri="{FF2B5EF4-FFF2-40B4-BE49-F238E27FC236}">
                <a16:creationId xmlns:a16="http://schemas.microsoft.com/office/drawing/2014/main" id="{CFE919AB-4CD2-B918-768A-551580F1C21E}"/>
              </a:ext>
            </a:extLst>
          </p:cNvPr>
          <p:cNvPicPr>
            <a:picLocks noChangeAspect="1"/>
          </p:cNvPicPr>
          <p:nvPr/>
        </p:nvPicPr>
        <p:blipFill>
          <a:blip r:embed="rId3"/>
          <a:srcRect r="13319"/>
          <a:stretch/>
        </p:blipFill>
        <p:spPr>
          <a:xfrm rot="16200000">
            <a:off x="3630930" y="176349"/>
            <a:ext cx="4918530" cy="7438571"/>
          </a:xfrm>
          <a:prstGeom prst="rect">
            <a:avLst/>
          </a:prstGeom>
        </p:spPr>
      </p:pic>
      <p:cxnSp>
        <p:nvCxnSpPr>
          <p:cNvPr id="23" name="Straight Arrow Connector 22">
            <a:extLst>
              <a:ext uri="{FF2B5EF4-FFF2-40B4-BE49-F238E27FC236}">
                <a16:creationId xmlns:a16="http://schemas.microsoft.com/office/drawing/2014/main" id="{6C15FF1B-16C5-A68D-DE69-22987285E87C}"/>
              </a:ext>
            </a:extLst>
          </p:cNvPr>
          <p:cNvCxnSpPr/>
          <p:nvPr/>
        </p:nvCxnSpPr>
        <p:spPr>
          <a:xfrm>
            <a:off x="2741023" y="4928325"/>
            <a:ext cx="3354252" cy="86360"/>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8CBEB6-A7F7-E50B-DB55-21999A63DF8C}"/>
              </a:ext>
            </a:extLst>
          </p:cNvPr>
          <p:cNvCxnSpPr>
            <a:cxnSpLocks/>
          </p:cNvCxnSpPr>
          <p:nvPr/>
        </p:nvCxnSpPr>
        <p:spPr>
          <a:xfrm flipV="1">
            <a:off x="2660468" y="4034971"/>
            <a:ext cx="6275978" cy="881743"/>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39CCB5C-BFDC-7A76-831F-54F37E7C91E2}"/>
              </a:ext>
            </a:extLst>
          </p:cNvPr>
          <p:cNvCxnSpPr>
            <a:cxnSpLocks/>
          </p:cNvCxnSpPr>
          <p:nvPr/>
        </p:nvCxnSpPr>
        <p:spPr>
          <a:xfrm>
            <a:off x="3071222" y="3892006"/>
            <a:ext cx="5804990" cy="184331"/>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2DEFD08-35AF-7B82-F446-8A0421C6B989}"/>
              </a:ext>
            </a:extLst>
          </p:cNvPr>
          <p:cNvCxnSpPr>
            <a:cxnSpLocks/>
          </p:cNvCxnSpPr>
          <p:nvPr/>
        </p:nvCxnSpPr>
        <p:spPr>
          <a:xfrm flipV="1">
            <a:off x="3094444" y="3203302"/>
            <a:ext cx="174173" cy="677817"/>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F75C27-CFB7-51DE-24F2-34B764D0F2C9}"/>
              </a:ext>
            </a:extLst>
          </p:cNvPr>
          <p:cNvSpPr txBox="1"/>
          <p:nvPr/>
        </p:nvSpPr>
        <p:spPr>
          <a:xfrm>
            <a:off x="5086411" y="1696836"/>
            <a:ext cx="2062074" cy="938694"/>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Difference Readout</a:t>
            </a:r>
          </a:p>
          <a:p>
            <a:pPr>
              <a:tabLst>
                <a:tab pos="3590925" algn="l"/>
              </a:tabLst>
            </a:pP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a:p>
            <a:pPr>
              <a:tabLst>
                <a:tab pos="3590925" algn="l"/>
              </a:tabLst>
            </a:pPr>
            <a:r>
              <a:rPr lang="en-US" sz="1100" b="1" spc="600" dirty="0">
                <a:solidFill>
                  <a:schemeClr val="accent1">
                    <a:lumMod val="76000"/>
                  </a:schemeClr>
                </a:solidFill>
                <a:latin typeface="Arial"/>
                <a:ea typeface="Roboto"/>
                <a:cs typeface="Arial"/>
              </a:rPr>
              <a:t>Additive Readout</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2A11D614-3535-A22C-81E9-D5E562C2DAD6}"/>
              </a:ext>
            </a:extLst>
          </p:cNvPr>
          <p:cNvSpPr txBox="1"/>
          <p:nvPr/>
        </p:nvSpPr>
        <p:spPr>
          <a:xfrm>
            <a:off x="4161850" y="2936356"/>
            <a:ext cx="2062074" cy="769417"/>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Adjustable mount with Split Photo Diode</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A4348889-1091-33BB-F092-A85B2D37383E}"/>
              </a:ext>
            </a:extLst>
          </p:cNvPr>
          <p:cNvSpPr txBox="1"/>
          <p:nvPr/>
        </p:nvSpPr>
        <p:spPr>
          <a:xfrm>
            <a:off x="2495610" y="5313796"/>
            <a:ext cx="110703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Mirror</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4717A6A2-8325-7A43-0E0B-9B5B5C10E5DE}"/>
              </a:ext>
            </a:extLst>
          </p:cNvPr>
          <p:cNvSpPr txBox="1"/>
          <p:nvPr/>
        </p:nvSpPr>
        <p:spPr>
          <a:xfrm>
            <a:off x="8154730" y="3413876"/>
            <a:ext cx="110703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Mirror</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F06811AB-EAF8-8CEC-3B9D-87CFE22E83EA}"/>
              </a:ext>
            </a:extLst>
          </p:cNvPr>
          <p:cNvSpPr txBox="1"/>
          <p:nvPr/>
        </p:nvSpPr>
        <p:spPr>
          <a:xfrm>
            <a:off x="2515930" y="4348596"/>
            <a:ext cx="110703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Mirror</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4FB6F5F7-1027-3DA6-3966-30B1D05DDCF9}"/>
              </a:ext>
            </a:extLst>
          </p:cNvPr>
          <p:cNvSpPr txBox="1"/>
          <p:nvPr/>
        </p:nvSpPr>
        <p:spPr>
          <a:xfrm>
            <a:off x="6884730" y="3545956"/>
            <a:ext cx="110703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Focus</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6745AEC1-3B9E-C467-C075-FF91B4D1A987}"/>
              </a:ext>
            </a:extLst>
          </p:cNvPr>
          <p:cNvSpPr txBox="1"/>
          <p:nvPr/>
        </p:nvSpPr>
        <p:spPr>
          <a:xfrm>
            <a:off x="4690170" y="5313796"/>
            <a:ext cx="110703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Filter</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208A079D-3E68-A44C-6110-B97A24E1130F}"/>
              </a:ext>
            </a:extLst>
          </p:cNvPr>
          <p:cNvSpPr txBox="1"/>
          <p:nvPr/>
        </p:nvSpPr>
        <p:spPr>
          <a:xfrm>
            <a:off x="6224330" y="4876916"/>
            <a:ext cx="1929994" cy="26158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sz="1100" b="1" spc="600" dirty="0">
                <a:solidFill>
                  <a:schemeClr val="accent1">
                    <a:lumMod val="76000"/>
                  </a:schemeClr>
                </a:solidFill>
                <a:latin typeface="Arial"/>
                <a:ea typeface="Roboto"/>
                <a:cs typeface="Arial"/>
              </a:rPr>
              <a:t>Green Laser</a:t>
            </a:r>
            <a:endParaRPr lang="en-US" sz="1100" b="1" spc="600" dirty="0">
              <a:solidFill>
                <a:schemeClr val="accent1">
                  <a:lumMod val="76000"/>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24837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6734-39B1-A8CE-111A-8AF761D5B7B0}"/>
            </a:ext>
          </a:extLst>
        </p:cNvPr>
        <p:cNvGrpSpPr/>
        <p:nvPr/>
      </p:nvGrpSpPr>
      <p:grpSpPr>
        <a:xfrm>
          <a:off x="0" y="0"/>
          <a:ext cx="0" cy="0"/>
          <a:chOff x="0" y="0"/>
          <a:chExt cx="0" cy="0"/>
        </a:xfrm>
      </p:grpSpPr>
      <p:sp>
        <p:nvSpPr>
          <p:cNvPr id="11" name="Title 11">
            <a:extLst>
              <a:ext uri="{FF2B5EF4-FFF2-40B4-BE49-F238E27FC236}">
                <a16:creationId xmlns:a16="http://schemas.microsoft.com/office/drawing/2014/main" id="{54F3B28B-BC8C-295C-38B4-72D6D7ED16E9}"/>
              </a:ext>
            </a:extLst>
          </p:cNvPr>
          <p:cNvSpPr txBox="1">
            <a:spLocks/>
          </p:cNvSpPr>
          <p:nvPr/>
        </p:nvSpPr>
        <p:spPr>
          <a:xfrm>
            <a:off x="847345" y="673791"/>
            <a:ext cx="4187416" cy="243069"/>
          </a:xfrm>
          <a:prstGeom prst="rect">
            <a:avLst/>
          </a:prstGeom>
        </p:spPr>
        <p:txBody>
          <a:bodyPr lIns="91416" tIns="45708" rIns="91416" bIns="45708"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3590925" algn="l"/>
              </a:tabLst>
              <a:defRPr/>
            </a:pPr>
            <a:r>
              <a:rPr lang="id-ID" sz="1100" b="1" spc="600" dirty="0">
                <a:solidFill>
                  <a:srgbClr val="404040"/>
                </a:solidFill>
                <a:latin typeface="Arial" panose="020B0604020202020204" pitchFamily="34" charset="0"/>
                <a:ea typeface="Roboto" panose="02000000000000000000" pitchFamily="2" charset="0"/>
                <a:cs typeface="Arial" panose="020B0604020202020204" pitchFamily="34" charset="0"/>
              </a:rPr>
              <a:t>Set-</a:t>
            </a:r>
            <a:r>
              <a:rPr lang="id-ID" sz="1100" b="1" spc="600" dirty="0" err="1">
                <a:solidFill>
                  <a:srgbClr val="404040"/>
                </a:solidFill>
                <a:latin typeface="Arial" panose="020B0604020202020204" pitchFamily="34" charset="0"/>
                <a:ea typeface="Roboto" panose="02000000000000000000" pitchFamily="2" charset="0"/>
                <a:cs typeface="Arial" panose="020B0604020202020204" pitchFamily="34" charset="0"/>
              </a:rPr>
              <a:t>Up</a:t>
            </a:r>
          </a:p>
        </p:txBody>
      </p:sp>
      <p:sp>
        <p:nvSpPr>
          <p:cNvPr id="5" name="Title 4">
            <a:extLst>
              <a:ext uri="{FF2B5EF4-FFF2-40B4-BE49-F238E27FC236}">
                <a16:creationId xmlns:a16="http://schemas.microsoft.com/office/drawing/2014/main" id="{60D09E39-CE18-19F4-6364-63C9E231659B}"/>
              </a:ext>
            </a:extLst>
          </p:cNvPr>
          <p:cNvSpPr txBox="1">
            <a:spLocks noGrp="1"/>
          </p:cNvSpPr>
          <p:nvPr>
            <p:ph type="title" idx="4294967295"/>
          </p:nvPr>
        </p:nvSpPr>
        <p:spPr>
          <a:xfrm>
            <a:off x="715265" y="9220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Simulation for Optical Lever comparison</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2A8FDDDC-7379-C4DD-C689-D55770C9E6AB}"/>
              </a:ext>
            </a:extLst>
          </p:cNvPr>
          <p:cNvSpPr/>
          <p:nvPr/>
        </p:nvSpPr>
        <p:spPr>
          <a:xfrm>
            <a:off x="717003" y="1830743"/>
            <a:ext cx="9075588" cy="958660"/>
          </a:xfrm>
          <a:prstGeom prst="rect">
            <a:avLst/>
          </a:prstGeom>
        </p:spPr>
        <p:txBody>
          <a:bodyPr wrap="square" lIns="91440" tIns="45720" rIns="91440" bIns="45720" anchor="t">
            <a:spAutoFit/>
          </a:bodyPr>
          <a:lstStyle/>
          <a:p>
            <a:pPr>
              <a:lnSpc>
                <a:spcPct val="150000"/>
              </a:lnSpc>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7" name="Rectangle 6">
            <a:extLst>
              <a:ext uri="{FF2B5EF4-FFF2-40B4-BE49-F238E27FC236}">
                <a16:creationId xmlns:a16="http://schemas.microsoft.com/office/drawing/2014/main" id="{7EB1B2FA-845F-099B-54BC-2C2749BB9812}"/>
              </a:ext>
            </a:extLst>
          </p:cNvPr>
          <p:cNvSpPr/>
          <p:nvPr/>
        </p:nvSpPr>
        <p:spPr>
          <a:xfrm>
            <a:off x="3044281" y="3158218"/>
            <a:ext cx="54864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 name="Picture 5" descr="A mathematical equation with numbers and symbols&#10;&#10;AI-generated content may be incorrect.">
            <a:extLst>
              <a:ext uri="{FF2B5EF4-FFF2-40B4-BE49-F238E27FC236}">
                <a16:creationId xmlns:a16="http://schemas.microsoft.com/office/drawing/2014/main" id="{71818762-D63A-A189-6953-3F0A0F220E08}"/>
              </a:ext>
            </a:extLst>
          </p:cNvPr>
          <p:cNvPicPr>
            <a:picLocks noChangeAspect="1"/>
          </p:cNvPicPr>
          <p:nvPr/>
        </p:nvPicPr>
        <p:blipFill>
          <a:blip r:embed="rId3"/>
          <a:stretch>
            <a:fillRect/>
          </a:stretch>
        </p:blipFill>
        <p:spPr>
          <a:xfrm>
            <a:off x="1168400" y="1427421"/>
            <a:ext cx="11023600" cy="1046598"/>
          </a:xfrm>
          <a:prstGeom prst="rect">
            <a:avLst/>
          </a:prstGeom>
        </p:spPr>
      </p:pic>
      <p:pic>
        <p:nvPicPr>
          <p:cNvPr id="10" name="Picture 9" descr="A mathematical equation with black letters&#10;&#10;AI-generated content may be incorrect.">
            <a:extLst>
              <a:ext uri="{FF2B5EF4-FFF2-40B4-BE49-F238E27FC236}">
                <a16:creationId xmlns:a16="http://schemas.microsoft.com/office/drawing/2014/main" id="{1947678B-3ED7-8A9D-C004-DA0B7108EEBA}"/>
              </a:ext>
            </a:extLst>
          </p:cNvPr>
          <p:cNvPicPr>
            <a:picLocks noChangeAspect="1"/>
          </p:cNvPicPr>
          <p:nvPr/>
        </p:nvPicPr>
        <p:blipFill>
          <a:blip r:embed="rId4"/>
          <a:srcRect l="3336" r="11881" b="2379"/>
          <a:stretch/>
        </p:blipFill>
        <p:spPr>
          <a:xfrm>
            <a:off x="4015" y="1565910"/>
            <a:ext cx="1757400" cy="753547"/>
          </a:xfrm>
          <a:prstGeom prst="rect">
            <a:avLst/>
          </a:prstGeom>
        </p:spPr>
      </p:pic>
      <p:pic>
        <p:nvPicPr>
          <p:cNvPr id="12" name="Picture 11" descr="A graph of a graph&#10;&#10;AI-generated content may be incorrect.">
            <a:extLst>
              <a:ext uri="{FF2B5EF4-FFF2-40B4-BE49-F238E27FC236}">
                <a16:creationId xmlns:a16="http://schemas.microsoft.com/office/drawing/2014/main" id="{DF34A216-5A04-CC2E-F875-B6EF070576B0}"/>
              </a:ext>
            </a:extLst>
          </p:cNvPr>
          <p:cNvPicPr>
            <a:picLocks noChangeAspect="1"/>
          </p:cNvPicPr>
          <p:nvPr/>
        </p:nvPicPr>
        <p:blipFill>
          <a:blip r:embed="rId5"/>
          <a:stretch>
            <a:fillRect/>
          </a:stretch>
        </p:blipFill>
        <p:spPr>
          <a:xfrm>
            <a:off x="3310890" y="2483168"/>
            <a:ext cx="5742940" cy="4370705"/>
          </a:xfrm>
          <a:prstGeom prst="rect">
            <a:avLst/>
          </a:prstGeom>
        </p:spPr>
      </p:pic>
    </p:spTree>
    <p:extLst>
      <p:ext uri="{BB962C8B-B14F-4D97-AF65-F5344CB8AC3E}">
        <p14:creationId xmlns:p14="http://schemas.microsoft.com/office/powerpoint/2010/main" val="145107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B8BB-BFF2-47F1-0E64-2D4C07FD7677}"/>
            </a:ext>
          </a:extLst>
        </p:cNvPr>
        <p:cNvGrpSpPr/>
        <p:nvPr/>
      </p:nvGrpSpPr>
      <p:grpSpPr>
        <a:xfrm>
          <a:off x="0" y="0"/>
          <a:ext cx="0" cy="0"/>
          <a:chOff x="0" y="0"/>
          <a:chExt cx="0" cy="0"/>
        </a:xfrm>
      </p:grpSpPr>
      <p:sp>
        <p:nvSpPr>
          <p:cNvPr id="11" name="Title 11">
            <a:extLst>
              <a:ext uri="{FF2B5EF4-FFF2-40B4-BE49-F238E27FC236}">
                <a16:creationId xmlns:a16="http://schemas.microsoft.com/office/drawing/2014/main" id="{F5DFA01B-D3A3-3B06-F64F-74976F4C6AD6}"/>
              </a:ext>
            </a:extLst>
          </p:cNvPr>
          <p:cNvSpPr txBox="1">
            <a:spLocks/>
          </p:cNvSpPr>
          <p:nvPr/>
        </p:nvSpPr>
        <p:spPr>
          <a:xfrm>
            <a:off x="847345" y="673791"/>
            <a:ext cx="4187416" cy="243069"/>
          </a:xfrm>
          <a:prstGeom prst="rect">
            <a:avLst/>
          </a:prstGeom>
        </p:spPr>
        <p:txBody>
          <a:bodyPr lIns="91416" tIns="45708" rIns="91416" bIns="45708"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3590925" algn="l"/>
              </a:tabLst>
              <a:defRPr/>
            </a:pPr>
            <a:r>
              <a:rPr lang="id-ID" sz="1100" b="1" spc="600" dirty="0">
                <a:solidFill>
                  <a:srgbClr val="404040"/>
                </a:solidFill>
                <a:latin typeface="Arial"/>
                <a:ea typeface="Roboto"/>
                <a:cs typeface="Arial"/>
              </a:rPr>
              <a:t>Set-</a:t>
            </a:r>
            <a:r>
              <a:rPr lang="id-ID" sz="1100" b="1" spc="600" dirty="0" err="1">
                <a:solidFill>
                  <a:srgbClr val="404040"/>
                </a:solidFill>
                <a:latin typeface="Arial"/>
                <a:ea typeface="Roboto"/>
                <a:cs typeface="Arial"/>
              </a:rPr>
              <a:t>Up</a:t>
            </a:r>
            <a:endParaRPr lang="id-ID" sz="1100" b="1" spc="600" dirty="0" err="1">
              <a:solidFill>
                <a:srgbClr val="404040"/>
              </a:solidFill>
              <a:latin typeface="Arial" panose="020B0604020202020204" pitchFamily="34" charset="0"/>
              <a:ea typeface="Roboto" panose="02000000000000000000" pitchFamily="2" charset="0"/>
              <a:cs typeface="Arial" panose="020B0604020202020204" pitchFamily="34" charset="0"/>
            </a:endParaRPr>
          </a:p>
        </p:txBody>
      </p:sp>
      <p:sp>
        <p:nvSpPr>
          <p:cNvPr id="6" name="Title 5">
            <a:extLst>
              <a:ext uri="{FF2B5EF4-FFF2-40B4-BE49-F238E27FC236}">
                <a16:creationId xmlns:a16="http://schemas.microsoft.com/office/drawing/2014/main" id="{BC624449-3A75-4254-F259-E135D8E4DFA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The Slope Line</a:t>
            </a:r>
            <a:endParaRPr kumimoji="0"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BBAFA22C-242B-F3F2-51BE-9243E95B2518}"/>
              </a:ext>
            </a:extLst>
          </p:cNvPr>
          <p:cNvSpPr/>
          <p:nvPr/>
        </p:nvSpPr>
        <p:spPr>
          <a:xfrm>
            <a:off x="5638800" y="2971800"/>
            <a:ext cx="914400" cy="9144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F16461F-9A93-7B61-2C38-EC10F96722CD}"/>
              </a:ext>
            </a:extLst>
          </p:cNvPr>
          <p:cNvSpPr/>
          <p:nvPr/>
        </p:nvSpPr>
        <p:spPr>
          <a:xfrm>
            <a:off x="10691132" y="3887561"/>
            <a:ext cx="91440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 name="Picture 2" descr="A graph of a function&#10;&#10;AI-generated content may be incorrect.">
            <a:extLst>
              <a:ext uri="{FF2B5EF4-FFF2-40B4-BE49-F238E27FC236}">
                <a16:creationId xmlns:a16="http://schemas.microsoft.com/office/drawing/2014/main" id="{666BF068-232D-4A00-7822-69E0332F227A}"/>
              </a:ext>
            </a:extLst>
          </p:cNvPr>
          <p:cNvPicPr>
            <a:picLocks noChangeAspect="1"/>
          </p:cNvPicPr>
          <p:nvPr/>
        </p:nvPicPr>
        <p:blipFill>
          <a:blip r:embed="rId3"/>
          <a:stretch>
            <a:fillRect/>
          </a:stretch>
        </p:blipFill>
        <p:spPr>
          <a:xfrm>
            <a:off x="2762250" y="1538288"/>
            <a:ext cx="6667500" cy="5000625"/>
          </a:xfrm>
          <a:prstGeom prst="rect">
            <a:avLst/>
          </a:prstGeom>
        </p:spPr>
      </p:pic>
    </p:spTree>
    <p:extLst>
      <p:ext uri="{BB962C8B-B14F-4D97-AF65-F5344CB8AC3E}">
        <p14:creationId xmlns:p14="http://schemas.microsoft.com/office/powerpoint/2010/main" val="309203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1">
            <a:extLst>
              <a:ext uri="{FF2B5EF4-FFF2-40B4-BE49-F238E27FC236}">
                <a16:creationId xmlns:a16="http://schemas.microsoft.com/office/drawing/2014/main" id="{879D1BAF-C634-D045-94C5-5EDC297DA034}"/>
              </a:ext>
            </a:extLst>
          </p:cNvPr>
          <p:cNvSpPr txBox="1">
            <a:spLocks/>
          </p:cNvSpPr>
          <p:nvPr/>
        </p:nvSpPr>
        <p:spPr>
          <a:xfrm>
            <a:off x="638409" y="550888"/>
            <a:ext cx="4187416" cy="243069"/>
          </a:xfrm>
          <a:prstGeom prst="rect">
            <a:avLst/>
          </a:prstGeom>
        </p:spPr>
        <p:txBody>
          <a:bodyPr lIns="91416" tIns="45708" rIns="91416" bIns="45708"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3590925" algn="l"/>
              </a:tabLst>
              <a:defRPr/>
            </a:pPr>
            <a:r>
              <a:rPr lang="id-ID" sz="1100" b="1" spc="600" dirty="0">
                <a:solidFill>
                  <a:srgbClr val="404040"/>
                </a:solidFill>
                <a:latin typeface="Arial"/>
                <a:ea typeface="Roboto"/>
                <a:cs typeface="Arial"/>
              </a:rPr>
              <a:t>Set-</a:t>
            </a:r>
            <a:r>
              <a:rPr lang="id-ID" sz="1100" b="1" spc="600" dirty="0" err="1">
                <a:solidFill>
                  <a:srgbClr val="404040"/>
                </a:solidFill>
                <a:latin typeface="Arial"/>
                <a:ea typeface="Roboto"/>
                <a:cs typeface="Arial"/>
              </a:rPr>
              <a:t>Up</a:t>
            </a:r>
            <a:endParaRPr lang="id-ID" sz="1100" b="1" spc="600" dirty="0" err="1">
              <a:solidFill>
                <a:srgbClr val="404040"/>
              </a:solidFill>
              <a:latin typeface="Arial" panose="020B0604020202020204" pitchFamily="34" charset="0"/>
              <a:ea typeface="Roboto" panose="02000000000000000000" pitchFamily="2" charset="0"/>
              <a:cs typeface="Arial" panose="020B0604020202020204" pitchFamily="34" charset="0"/>
            </a:endParaRPr>
          </a:p>
        </p:txBody>
      </p:sp>
      <p:sp>
        <p:nvSpPr>
          <p:cNvPr id="6" name="Title 5">
            <a:extLst>
              <a:ext uri="{FF2B5EF4-FFF2-40B4-BE49-F238E27FC236}">
                <a16:creationId xmlns:a16="http://schemas.microsoft.com/office/drawing/2014/main" id="{710D1618-924C-1F48-BC64-4C64D5363795}"/>
              </a:ext>
            </a:extLst>
          </p:cNvPr>
          <p:cNvSpPr txBox="1">
            <a:spLocks noGrp="1"/>
          </p:cNvSpPr>
          <p:nvPr>
            <p:ph type="title" idx="4294967295"/>
          </p:nvPr>
        </p:nvSpPr>
        <p:spPr>
          <a:xfrm>
            <a:off x="635815" y="790714"/>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The Slope Line</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F17B454F-2AD8-DC12-4786-330693882DC8}"/>
              </a:ext>
            </a:extLst>
          </p:cNvPr>
          <p:cNvSpPr/>
          <p:nvPr/>
        </p:nvSpPr>
        <p:spPr>
          <a:xfrm>
            <a:off x="5638800" y="2971800"/>
            <a:ext cx="914400" cy="9144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2A51E2A-1BD7-2EC0-8732-9EF1EB9A3323}"/>
              </a:ext>
            </a:extLst>
          </p:cNvPr>
          <p:cNvSpPr/>
          <p:nvPr/>
        </p:nvSpPr>
        <p:spPr>
          <a:xfrm>
            <a:off x="10593161" y="2853418"/>
            <a:ext cx="91440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32E154A-4674-D460-688D-05790F20AB1A}"/>
              </a:ext>
            </a:extLst>
          </p:cNvPr>
          <p:cNvSpPr/>
          <p:nvPr/>
        </p:nvSpPr>
        <p:spPr>
          <a:xfrm>
            <a:off x="5638800" y="2971800"/>
            <a:ext cx="914400" cy="9144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2" name="Title 5">
            <a:extLst>
              <a:ext uri="{FF2B5EF4-FFF2-40B4-BE49-F238E27FC236}">
                <a16:creationId xmlns:a16="http://schemas.microsoft.com/office/drawing/2014/main" id="{A9AD7537-E30B-C688-D8C0-0650AB563669}"/>
              </a:ext>
            </a:extLst>
          </p:cNvPr>
          <p:cNvSpPr txBox="1">
            <a:spLocks/>
          </p:cNvSpPr>
          <p:nvPr/>
        </p:nvSpPr>
        <p:spPr>
          <a:xfrm>
            <a:off x="131791" y="3899674"/>
            <a:ext cx="8811491" cy="369308"/>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1800" b="1" dirty="0">
                <a:solidFill>
                  <a:srgbClr val="00509A"/>
                </a:solidFill>
                <a:latin typeface="Arial"/>
                <a:ea typeface="Roboto"/>
                <a:cs typeface="Arial"/>
              </a:rPr>
              <a:t>The derivative by theta of W</a:t>
            </a:r>
            <a:endParaRPr lang="en-US" sz="1800" b="1" dirty="0">
              <a:solidFill>
                <a:srgbClr val="00509A"/>
              </a:solidFill>
              <a:ea typeface="Roboto" panose="02000000000000000000" pitchFamily="2" charset="0"/>
            </a:endParaRPr>
          </a:p>
        </p:txBody>
      </p:sp>
      <p:sp>
        <p:nvSpPr>
          <p:cNvPr id="13" name="Title 5">
            <a:extLst>
              <a:ext uri="{FF2B5EF4-FFF2-40B4-BE49-F238E27FC236}">
                <a16:creationId xmlns:a16="http://schemas.microsoft.com/office/drawing/2014/main" id="{E06BB89B-9E6D-A71F-7331-618BC8FD0647}"/>
              </a:ext>
            </a:extLst>
          </p:cNvPr>
          <p:cNvSpPr txBox="1">
            <a:spLocks/>
          </p:cNvSpPr>
          <p:nvPr/>
        </p:nvSpPr>
        <p:spPr>
          <a:xfrm>
            <a:off x="131791" y="1308873"/>
            <a:ext cx="3274291" cy="646307"/>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1800" b="1" dirty="0">
                <a:solidFill>
                  <a:srgbClr val="00509A"/>
                </a:solidFill>
                <a:latin typeface="Arial"/>
                <a:ea typeface="Roboto"/>
                <a:cs typeface="Arial"/>
              </a:rPr>
              <a:t>Approximation using the </a:t>
            </a:r>
            <a:endParaRPr lang="en-US" sz="1800" b="1" dirty="0">
              <a:solidFill>
                <a:srgbClr val="00509A"/>
              </a:solidFill>
              <a:ea typeface="Roboto" panose="02000000000000000000" pitchFamily="2" charset="0"/>
            </a:endParaRPr>
          </a:p>
          <a:p>
            <a:pPr>
              <a:lnSpc>
                <a:spcPct val="100000"/>
              </a:lnSpc>
              <a:spcBef>
                <a:spcPts val="0"/>
              </a:spcBef>
              <a:tabLst>
                <a:tab pos="3590925" algn="l"/>
              </a:tabLst>
              <a:defRPr/>
            </a:pPr>
            <a:r>
              <a:rPr lang="en-US" sz="1800" b="1" dirty="0">
                <a:solidFill>
                  <a:srgbClr val="00509A"/>
                </a:solidFill>
                <a:latin typeface="Arial"/>
                <a:ea typeface="Roboto"/>
                <a:cs typeface="Arial"/>
              </a:rPr>
              <a:t>Taylor expansion </a:t>
            </a:r>
          </a:p>
        </p:txBody>
      </p:sp>
      <p:sp>
        <p:nvSpPr>
          <p:cNvPr id="9" name="Rectangle 8">
            <a:extLst>
              <a:ext uri="{FF2B5EF4-FFF2-40B4-BE49-F238E27FC236}">
                <a16:creationId xmlns:a16="http://schemas.microsoft.com/office/drawing/2014/main" id="{C045BB8E-D078-A748-C9FF-5500A7A6745B}"/>
              </a:ext>
            </a:extLst>
          </p:cNvPr>
          <p:cNvSpPr/>
          <p:nvPr/>
        </p:nvSpPr>
        <p:spPr>
          <a:xfrm>
            <a:off x="10593161" y="3320778"/>
            <a:ext cx="91440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CE4CDE6-7D78-AE31-C1B8-445DD5F151EA}"/>
              </a:ext>
            </a:extLst>
          </p:cNvPr>
          <p:cNvPicPr>
            <a:picLocks noChangeAspect="1"/>
          </p:cNvPicPr>
          <p:nvPr/>
        </p:nvPicPr>
        <p:blipFill>
          <a:blip r:embed="rId3"/>
          <a:stretch>
            <a:fillRect/>
          </a:stretch>
        </p:blipFill>
        <p:spPr>
          <a:xfrm>
            <a:off x="3405505" y="1046480"/>
            <a:ext cx="5157470" cy="812800"/>
          </a:xfrm>
          <a:prstGeom prst="rect">
            <a:avLst/>
          </a:prstGeom>
        </p:spPr>
      </p:pic>
      <p:pic>
        <p:nvPicPr>
          <p:cNvPr id="19" name="Picture 18" descr="A math equation with numbers and symbols&#10;&#10;AI-generated content may be incorrect.">
            <a:extLst>
              <a:ext uri="{FF2B5EF4-FFF2-40B4-BE49-F238E27FC236}">
                <a16:creationId xmlns:a16="http://schemas.microsoft.com/office/drawing/2014/main" id="{B12A4754-374D-F0E1-02FD-71DB82D3F528}"/>
              </a:ext>
            </a:extLst>
          </p:cNvPr>
          <p:cNvPicPr>
            <a:picLocks noChangeAspect="1"/>
          </p:cNvPicPr>
          <p:nvPr/>
        </p:nvPicPr>
        <p:blipFill>
          <a:blip r:embed="rId4"/>
          <a:stretch>
            <a:fillRect/>
          </a:stretch>
        </p:blipFill>
        <p:spPr>
          <a:xfrm>
            <a:off x="5276532" y="1862455"/>
            <a:ext cx="5255895" cy="806450"/>
          </a:xfrm>
          <a:prstGeom prst="rect">
            <a:avLst/>
          </a:prstGeom>
        </p:spPr>
      </p:pic>
      <p:pic>
        <p:nvPicPr>
          <p:cNvPr id="20" name="Picture 19" descr="A math equations on a white background&#10;&#10;AI-generated content may be incorrect.">
            <a:extLst>
              <a:ext uri="{FF2B5EF4-FFF2-40B4-BE49-F238E27FC236}">
                <a16:creationId xmlns:a16="http://schemas.microsoft.com/office/drawing/2014/main" id="{E359E1E0-1691-A185-C627-56F961B27F73}"/>
              </a:ext>
            </a:extLst>
          </p:cNvPr>
          <p:cNvPicPr>
            <a:picLocks noChangeAspect="1"/>
          </p:cNvPicPr>
          <p:nvPr/>
        </p:nvPicPr>
        <p:blipFill>
          <a:blip r:embed="rId5"/>
          <a:stretch>
            <a:fillRect/>
          </a:stretch>
        </p:blipFill>
        <p:spPr>
          <a:xfrm>
            <a:off x="1645920" y="2676207"/>
            <a:ext cx="9408160" cy="1200785"/>
          </a:xfrm>
          <a:prstGeom prst="rect">
            <a:avLst/>
          </a:prstGeom>
        </p:spPr>
      </p:pic>
      <p:pic>
        <p:nvPicPr>
          <p:cNvPr id="21" name="Picture 20" descr="A math equations on a white background&#10;&#10;AI-generated content may be incorrect.">
            <a:extLst>
              <a:ext uri="{FF2B5EF4-FFF2-40B4-BE49-F238E27FC236}">
                <a16:creationId xmlns:a16="http://schemas.microsoft.com/office/drawing/2014/main" id="{02918EB5-6000-9228-AC2F-3338B4FF12DA}"/>
              </a:ext>
            </a:extLst>
          </p:cNvPr>
          <p:cNvPicPr>
            <a:picLocks noChangeAspect="1"/>
          </p:cNvPicPr>
          <p:nvPr/>
        </p:nvPicPr>
        <p:blipFill>
          <a:blip r:embed="rId6"/>
          <a:stretch>
            <a:fillRect/>
          </a:stretch>
        </p:blipFill>
        <p:spPr>
          <a:xfrm>
            <a:off x="0" y="4266986"/>
            <a:ext cx="12192000" cy="2530268"/>
          </a:xfrm>
          <a:prstGeom prst="rect">
            <a:avLst/>
          </a:prstGeom>
        </p:spPr>
      </p:pic>
    </p:spTree>
    <p:extLst>
      <p:ext uri="{BB962C8B-B14F-4D97-AF65-F5344CB8AC3E}">
        <p14:creationId xmlns:p14="http://schemas.microsoft.com/office/powerpoint/2010/main" val="8970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9EACC-F98E-ABAD-2C07-34EEAD68E8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CD7C95-B80D-DFCE-0BF0-13F668946131}"/>
              </a:ext>
            </a:extLst>
          </p:cNvPr>
          <p:cNvSpPr txBox="1">
            <a:spLocks noGrp="1"/>
          </p:cNvSpPr>
          <p:nvPr>
            <p:ph type="title" idx="4294967295"/>
          </p:nvPr>
        </p:nvSpPr>
        <p:spPr>
          <a:xfrm>
            <a:off x="5117420" y="937404"/>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Next Steps</a:t>
            </a:r>
            <a:endParaRPr kumimoji="0"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5E9BAC01-90F7-86B2-8E47-68755E9C8EA0}"/>
              </a:ext>
            </a:extLst>
          </p:cNvPr>
          <p:cNvSpPr/>
          <p:nvPr/>
        </p:nvSpPr>
        <p:spPr>
          <a:xfrm>
            <a:off x="5638800" y="2971800"/>
            <a:ext cx="914400" cy="914400"/>
          </a:xfrm>
          <a:prstGeom prst="rect">
            <a:avLst/>
          </a:prstGeom>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D65DA9-5C34-BE77-7E40-FF773C471D8E}"/>
              </a:ext>
            </a:extLst>
          </p:cNvPr>
          <p:cNvSpPr/>
          <p:nvPr/>
        </p:nvSpPr>
        <p:spPr>
          <a:xfrm>
            <a:off x="10691132" y="3887561"/>
            <a:ext cx="914400" cy="914400"/>
          </a:xfrm>
          <a:prstGeom prst="rect">
            <a:avLst/>
          </a:prstGeom>
          <a:solidFill>
            <a:schemeClr val="bg1"/>
          </a:solidFill>
        </p:spPr>
        <p:txBody>
          <a:bodyPr wrap="square" rtlCol="0" anchor="ctr">
            <a:spAutoFit/>
          </a:bodyPr>
          <a:lstStyle/>
          <a:p>
            <a:pPr algn="l">
              <a:lnSpc>
                <a:spcPct val="150000"/>
              </a:lnSpc>
            </a:pPr>
            <a:endParaRPr lang="en-US"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307ABD4-1BC4-1913-29BE-07A8B4F097EC}"/>
              </a:ext>
            </a:extLst>
          </p:cNvPr>
          <p:cNvSpPr/>
          <p:nvPr/>
        </p:nvSpPr>
        <p:spPr>
          <a:xfrm>
            <a:off x="5112610" y="1710994"/>
            <a:ext cx="5643075" cy="4530536"/>
          </a:xfrm>
          <a:prstGeom prst="rect">
            <a:avLst/>
          </a:prstGeom>
        </p:spPr>
        <p:txBody>
          <a:bodyPr wrap="square" lIns="91440" tIns="45720" rIns="91440" bIns="45720" anchor="t">
            <a:spAutoFit/>
          </a:bodyPr>
          <a:lstStyle/>
          <a:p>
            <a:pPr marL="285750" indent="-285750">
              <a:lnSpc>
                <a:spcPct val="150000"/>
              </a:lnSpc>
              <a:buFont typeface="Arial"/>
              <a:buChar char="•"/>
              <a:defRPr/>
            </a:pPr>
            <a:r>
              <a:rPr lang="en-US" sz="2000" dirty="0">
                <a:solidFill>
                  <a:schemeClr val="tx1">
                    <a:lumMod val="75000"/>
                    <a:lumOff val="25000"/>
                  </a:schemeClr>
                </a:solidFill>
                <a:latin typeface="Arial"/>
                <a:ea typeface="Open Sans"/>
                <a:cs typeface="Arial"/>
              </a:rPr>
              <a:t>Set-up the vacuum chamber with the optical lever and </a:t>
            </a:r>
            <a:r>
              <a:rPr lang="en-US" sz="2000" dirty="0" err="1">
                <a:solidFill>
                  <a:schemeClr val="tx1">
                    <a:lumMod val="75000"/>
                    <a:lumOff val="25000"/>
                  </a:schemeClr>
                </a:solidFill>
                <a:latin typeface="Arial"/>
                <a:ea typeface="Open Sans"/>
                <a:cs typeface="Arial"/>
              </a:rPr>
              <a:t>GeNS</a:t>
            </a:r>
            <a:r>
              <a:rPr lang="en-US" sz="2000" dirty="0">
                <a:solidFill>
                  <a:schemeClr val="tx1">
                    <a:lumMod val="75000"/>
                    <a:lumOff val="25000"/>
                  </a:schemeClr>
                </a:solidFill>
                <a:latin typeface="Arial"/>
                <a:ea typeface="Open Sans"/>
                <a:cs typeface="Arial"/>
              </a:rPr>
              <a:t> apparatus</a:t>
            </a: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r>
              <a:rPr lang="en-US" sz="2000" dirty="0">
                <a:solidFill>
                  <a:schemeClr val="tx1">
                    <a:lumMod val="75000"/>
                    <a:lumOff val="25000"/>
                  </a:schemeClr>
                </a:solidFill>
                <a:latin typeface="Arial"/>
                <a:ea typeface="Open Sans"/>
                <a:cs typeface="Arial"/>
              </a:rPr>
              <a:t>Move the balance point in a grid like pattern and record the resulting function by angle</a:t>
            </a: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r>
              <a:rPr lang="en-US" sz="2000" dirty="0">
                <a:solidFill>
                  <a:schemeClr val="tx1">
                    <a:lumMod val="75000"/>
                    <a:lumOff val="25000"/>
                  </a:schemeClr>
                </a:solidFill>
                <a:latin typeface="Arial"/>
                <a:ea typeface="Open Sans"/>
                <a:cs typeface="Arial"/>
              </a:rPr>
              <a:t>Compare the recorded lines with the control simulation and results</a:t>
            </a: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a:buChar char="•"/>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a:buChar char="•"/>
              <a:defRPr/>
            </a:pPr>
            <a:endParaRPr lang="en-US" sz="1400" dirty="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pic>
        <p:nvPicPr>
          <p:cNvPr id="2" name="Picture 1" descr="A large silver cylinder with a hole in it&#10;&#10;AI-generated content may be incorrect.">
            <a:extLst>
              <a:ext uri="{FF2B5EF4-FFF2-40B4-BE49-F238E27FC236}">
                <a16:creationId xmlns:a16="http://schemas.microsoft.com/office/drawing/2014/main" id="{AD01C7D4-6732-1B20-83BD-74BBB865F94F}"/>
              </a:ext>
            </a:extLst>
          </p:cNvPr>
          <p:cNvPicPr>
            <a:picLocks noChangeAspect="1"/>
          </p:cNvPicPr>
          <p:nvPr/>
        </p:nvPicPr>
        <p:blipFill>
          <a:blip r:embed="rId3"/>
          <a:stretch>
            <a:fillRect/>
          </a:stretch>
        </p:blipFill>
        <p:spPr>
          <a:xfrm>
            <a:off x="3792" y="0"/>
            <a:ext cx="4823209" cy="6858000"/>
          </a:xfrm>
          <a:prstGeom prst="rect">
            <a:avLst/>
          </a:prstGeom>
        </p:spPr>
      </p:pic>
    </p:spTree>
    <p:extLst>
      <p:ext uri="{BB962C8B-B14F-4D97-AF65-F5344CB8AC3E}">
        <p14:creationId xmlns:p14="http://schemas.microsoft.com/office/powerpoint/2010/main" val="269857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lnSpc>
            <a:spcPct val="150000"/>
          </a:lnSpc>
          <a:defRPr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defPPr>
      </a:lstStyle>
    </a:spDef>
    <a:txDef>
      <a:spPr/>
      <a:bodyPr lIns="91416" tIns="45708" rIns="91416" bIns="45708" anchor="t"/>
      <a:lstStyle>
        <a:defPPr algn="l" fontAlgn="auto">
          <a:spcAft>
            <a:spcPts val="0"/>
          </a:spcAft>
          <a:tabLst>
            <a:tab pos="3590925" algn="l"/>
          </a:tabLst>
          <a:defRPr sz="900" b="1" spc="600" dirty="0" smtClean="0">
            <a:solidFill>
              <a:schemeClr val="bg1">
                <a:lumMod val="65000"/>
              </a:schemeClr>
            </a:solidFill>
            <a:latin typeface="Arial" panose="020B0604020202020204" pitchFamily="34" charset="0"/>
            <a:ea typeface="Roboto"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0A8C37-5927-46AA-9C81-6FE423D3814D}">
  <ds:schemaRefs>
    <ds:schemaRef ds:uri="http://schemas.microsoft.com/sharepoint/v3"/>
    <ds:schemaRef ds:uri="http://purl.org/dc/terms/"/>
    <ds:schemaRef ds:uri="http://schemas.microsoft.com/office/2006/documentManagement/types"/>
    <ds:schemaRef ds:uri="http://schemas.microsoft.com/office/infopath/2007/PartnerControls"/>
    <ds:schemaRef ds:uri="2e7dec04-3c91-4fe3-bd27-3b5c77f7aa03"/>
    <ds:schemaRef ds:uri="http://www.w3.org/XML/1998/namespace"/>
    <ds:schemaRef ds:uri="http://schemas.microsoft.com/office/2006/metadata/properties"/>
    <ds:schemaRef ds:uri="http://schemas.openxmlformats.org/package/2006/metadata/core-properties"/>
    <ds:schemaRef ds:uri="53a02e07-a99d-4633-afa2-adc152298dd4"/>
    <ds:schemaRef ds:uri="http://purl.org/dc/dcmitype/"/>
    <ds:schemaRef ds:uri="http://purl.org/dc/elements/1.1/"/>
    <ds:schemaRef ds:uri="91b562e7-d2f6-41e6-bf19-58fbf016db32"/>
  </ds:schemaRefs>
</ds:datastoreItem>
</file>

<file path=customXml/itemProps2.xml><?xml version="1.0" encoding="utf-8"?>
<ds:datastoreItem xmlns:ds="http://schemas.openxmlformats.org/officeDocument/2006/customXml" ds:itemID="{81319263-1834-4DB9-88BE-B649B972CB97}">
  <ds:schemaRefs>
    <ds:schemaRef ds:uri="http://schemas.microsoft.com/sharepoint/v3/contenttype/forms"/>
  </ds:schemaRefs>
</ds:datastoreItem>
</file>

<file path=customXml/itemProps3.xml><?xml version="1.0" encoding="utf-8"?>
<ds:datastoreItem xmlns:ds="http://schemas.openxmlformats.org/officeDocument/2006/customXml" ds:itemID="{DEF23BF0-26AC-42D8-8292-BD8C6047DF4D}"/>
</file>

<file path=docProps/app.xml><?xml version="1.0" encoding="utf-8"?>
<Properties xmlns="http://schemas.openxmlformats.org/officeDocument/2006/extended-properties" xmlns:vt="http://schemas.openxmlformats.org/officeDocument/2006/docPropsVTypes">
  <TotalTime>416</TotalTime>
  <Words>1804</Words>
  <Application>Microsoft Office PowerPoint</Application>
  <PresentationFormat>Widescreen</PresentationFormat>
  <Paragraphs>237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GeNS Mechanical Loss Measurment as a Function of Sample Balance Point</vt:lpstr>
      <vt:lpstr>Acknowledgments </vt:lpstr>
      <vt:lpstr>Gentle Nodal Suspension</vt:lpstr>
      <vt:lpstr>Simulation for Optical Lever comparison</vt:lpstr>
      <vt:lpstr>Simulation for Optical Lever comparison</vt:lpstr>
      <vt:lpstr>Simulation for Optical Lever comparison</vt:lpstr>
      <vt:lpstr>The Slope Line</vt:lpstr>
      <vt:lpstr>The Slope Line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Crystal S.</dc:creator>
  <cp:lastModifiedBy>Rohrbacher, Melanie J.</cp:lastModifiedBy>
  <cp:revision>629</cp:revision>
  <dcterms:created xsi:type="dcterms:W3CDTF">2021-04-05T14:03:31Z</dcterms:created>
  <dcterms:modified xsi:type="dcterms:W3CDTF">2025-04-05T04:31:41Z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